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1" r:id="rId3"/>
    <p:sldId id="262" r:id="rId4"/>
    <p:sldId id="263" r:id="rId5"/>
    <p:sldId id="264" r:id="rId6"/>
    <p:sldId id="272" r:id="rId7"/>
    <p:sldId id="265" r:id="rId8"/>
    <p:sldId id="266" r:id="rId9"/>
    <p:sldId id="267" r:id="rId10"/>
    <p:sldId id="271" r:id="rId11"/>
    <p:sldId id="273" r:id="rId12"/>
    <p:sldId id="276" r:id="rId13"/>
    <p:sldId id="277" r:id="rId14"/>
    <p:sldId id="278" r:id="rId15"/>
    <p:sldId id="279" r:id="rId16"/>
    <p:sldId id="280" r:id="rId17"/>
    <p:sldId id="281" r:id="rId18"/>
    <p:sldId id="282" r:id="rId19"/>
    <p:sldId id="283" r:id="rId20"/>
    <p:sldId id="28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3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363" autoAdjust="0"/>
  </p:normalViewPr>
  <p:slideViewPr>
    <p:cSldViewPr snapToGrid="0" snapToObjects="1">
      <p:cViewPr>
        <p:scale>
          <a:sx n="121" d="100"/>
          <a:sy n="121" d="100"/>
        </p:scale>
        <p:origin x="120" y="1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10/31/18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10/31/18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10/31/18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Body Paragraphs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9528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Label the 5 parts of a paragraph with this example paragraph:</a:t>
            </a:r>
            <a:endParaRPr lang="en-US" sz="2500" dirty="0"/>
          </a:p>
        </p:txBody>
      </p:sp>
      <p:sp>
        <p:nvSpPr>
          <p:cNvPr id="3" name="Content Placeholder 2"/>
          <p:cNvSpPr>
            <a:spLocks noGrp="1"/>
          </p:cNvSpPr>
          <p:nvPr>
            <p:ph idx="1"/>
          </p:nvPr>
        </p:nvSpPr>
        <p:spPr>
          <a:xfrm>
            <a:off x="549274" y="1600200"/>
            <a:ext cx="8219289" cy="5091515"/>
          </a:xfrm>
        </p:spPr>
        <p:txBody>
          <a:bodyPr>
            <a:normAutofit fontScale="62500" lnSpcReduction="20000"/>
          </a:bodyPr>
          <a:lstStyle/>
          <a:p>
            <a:r>
              <a:rPr lang="en-US" dirty="0"/>
              <a:t>Las Vegas is the best vacation spot because it has many shows and attractions. One of the best shows in Las Vegas is Cirque du Soleil. It is one of the most recognized shows in the world and is known for “its incredible acrobatic feats, which are performed with an unrivaled level of artistry” (Anderson 1). People come all over the world to see the talented artists at Cirque perform because there is no show quite like it. In addition, there is also dancing available because there are many clubs to choose from. Heather Carroll in her article titled, “The Best Dance Clubs in Las Vegas,” states that because “there is such a variety of dance clubs in the area, people are sure to find a dance club they enjoy” (1)</a:t>
            </a:r>
            <a:r>
              <a:rPr lang="en-US" dirty="0" smtClean="0"/>
              <a:t>.The great variety of clubs helps those who like a specific type of music like country, jazz, and hip hop be able to find something they’ll enjoy. However</a:t>
            </a:r>
            <a:r>
              <a:rPr lang="en-US" dirty="0"/>
              <a:t>, if people want something more family friendly to do they can go see the dolphin habitat at the Mirage. Tourists rave about the habitat because it gives them the opportunity to “get up close and personal with dolphins” (Hansen 3).  Not only do people get to see the dolphins up close, but they also have the option to interact with them if they want to. Because of the variety of things to do, Vegas it is a great place to visit. </a:t>
            </a:r>
          </a:p>
          <a:p>
            <a:endParaRPr lang="en-US" dirty="0" smtClean="0"/>
          </a:p>
          <a:p>
            <a:pPr lvl="1">
              <a:lnSpc>
                <a:spcPct val="60000"/>
              </a:lnSpc>
            </a:pPr>
            <a:r>
              <a:rPr lang="en-US" sz="2300" b="1" u="sng" dirty="0" smtClean="0">
                <a:solidFill>
                  <a:schemeClr val="accent6"/>
                </a:solidFill>
              </a:rPr>
              <a:t>Underline</a:t>
            </a:r>
            <a:r>
              <a:rPr lang="en-US" sz="2300" b="1" dirty="0" smtClean="0">
                <a:solidFill>
                  <a:schemeClr val="accent6"/>
                </a:solidFill>
              </a:rPr>
              <a:t> &amp; label TS</a:t>
            </a:r>
          </a:p>
          <a:p>
            <a:pPr lvl="1">
              <a:lnSpc>
                <a:spcPct val="60000"/>
              </a:lnSpc>
            </a:pPr>
            <a:r>
              <a:rPr lang="en-US" sz="2300" b="1" dirty="0" smtClean="0">
                <a:solidFill>
                  <a:schemeClr val="accent6"/>
                </a:solidFill>
              </a:rPr>
              <a:t>Circle &amp; label transitions</a:t>
            </a:r>
          </a:p>
          <a:p>
            <a:pPr lvl="1">
              <a:lnSpc>
                <a:spcPct val="60000"/>
              </a:lnSpc>
            </a:pPr>
            <a:r>
              <a:rPr lang="en-US" sz="2300" b="1" dirty="0" smtClean="0">
                <a:solidFill>
                  <a:schemeClr val="accent6"/>
                </a:solidFill>
              </a:rPr>
              <a:t>Box around introduction of evidence &amp; brackets around the evidence</a:t>
            </a:r>
          </a:p>
          <a:p>
            <a:pPr lvl="1">
              <a:lnSpc>
                <a:spcPct val="60000"/>
              </a:lnSpc>
            </a:pPr>
            <a:r>
              <a:rPr lang="en-US" sz="2300" b="1" dirty="0" smtClean="0">
                <a:solidFill>
                  <a:schemeClr val="accent6"/>
                </a:solidFill>
              </a:rPr>
              <a:t>Squiggly line &amp; label under the explanation</a:t>
            </a:r>
          </a:p>
          <a:p>
            <a:pPr lvl="1">
              <a:lnSpc>
                <a:spcPct val="60000"/>
              </a:lnSpc>
            </a:pPr>
            <a:r>
              <a:rPr lang="en-US" sz="2300" b="1" u="sng" dirty="0">
                <a:solidFill>
                  <a:schemeClr val="accent6"/>
                </a:solidFill>
              </a:rPr>
              <a:t>Underline</a:t>
            </a:r>
            <a:r>
              <a:rPr lang="en-US" sz="2300" b="1" dirty="0">
                <a:solidFill>
                  <a:schemeClr val="accent6"/>
                </a:solidFill>
              </a:rPr>
              <a:t> &amp; label concluding sentence</a:t>
            </a:r>
          </a:p>
          <a:p>
            <a:pPr>
              <a:lnSpc>
                <a:spcPct val="60000"/>
              </a:lnSpc>
            </a:pPr>
            <a:endParaRPr lang="en-US" sz="1500" dirty="0"/>
          </a:p>
          <a:p>
            <a:endParaRPr lang="en-US" dirty="0"/>
          </a:p>
          <a:p>
            <a:endParaRPr lang="en-US" dirty="0"/>
          </a:p>
        </p:txBody>
      </p:sp>
    </p:spTree>
    <p:extLst>
      <p:ext uri="{BB962C8B-B14F-4D97-AF65-F5344CB8AC3E}">
        <p14:creationId xmlns:p14="http://schemas.microsoft.com/office/powerpoint/2010/main" val="12921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sp>
        <p:nvSpPr>
          <p:cNvPr id="3" name="Content Placeholder 2"/>
          <p:cNvSpPr>
            <a:spLocks noGrp="1"/>
          </p:cNvSpPr>
          <p:nvPr>
            <p:ph idx="1"/>
          </p:nvPr>
        </p:nvSpPr>
        <p:spPr/>
        <p:txBody>
          <a:bodyPr/>
          <a:lstStyle/>
          <a:p>
            <a:r>
              <a:rPr lang="en-US" dirty="0" smtClean="0"/>
              <a:t>Transition Cheat Sheet </a:t>
            </a:r>
          </a:p>
          <a:p>
            <a:pPr lvl="1"/>
            <a:r>
              <a:rPr lang="en-US" dirty="0" smtClean="0"/>
              <a:t>(highlight &amp; comment)</a:t>
            </a:r>
          </a:p>
          <a:p>
            <a:r>
              <a:rPr lang="en-US" dirty="0" smtClean="0"/>
              <a:t>Transition Story</a:t>
            </a:r>
          </a:p>
          <a:p>
            <a:pPr lvl="1"/>
            <a:r>
              <a:rPr lang="en-US" dirty="0" smtClean="0"/>
              <a:t>Create a story using transitions</a:t>
            </a:r>
            <a:endParaRPr lang="en-US" dirty="0"/>
          </a:p>
        </p:txBody>
      </p:sp>
    </p:spTree>
    <p:extLst>
      <p:ext uri="{BB962C8B-B14F-4D97-AF65-F5344CB8AC3E}">
        <p14:creationId xmlns:p14="http://schemas.microsoft.com/office/powerpoint/2010/main" val="20878477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Evidence</a:t>
            </a:r>
            <a:endParaRPr lang="en-US" dirty="0"/>
          </a:p>
        </p:txBody>
      </p:sp>
      <p:sp>
        <p:nvSpPr>
          <p:cNvPr id="3" name="Subtitle 2"/>
          <p:cNvSpPr>
            <a:spLocks noGrp="1"/>
          </p:cNvSpPr>
          <p:nvPr>
            <p:ph type="subTitle" idx="1"/>
          </p:nvPr>
        </p:nvSpPr>
        <p:spPr/>
        <p:txBody>
          <a:bodyPr/>
          <a:lstStyle/>
          <a:p>
            <a:r>
              <a:rPr lang="en-US" dirty="0"/>
              <a:t>Introductory Phrases</a:t>
            </a:r>
          </a:p>
        </p:txBody>
      </p:sp>
    </p:spTree>
    <p:extLst>
      <p:ext uri="{BB962C8B-B14F-4D97-AF65-F5344CB8AC3E}">
        <p14:creationId xmlns:p14="http://schemas.microsoft.com/office/powerpoint/2010/main" val="34858110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they? </a:t>
            </a:r>
            <a:br>
              <a:rPr lang="en-US" dirty="0" smtClean="0"/>
            </a:br>
            <a:r>
              <a:rPr lang="en-US" dirty="0" smtClean="0"/>
              <a:t>Why do we need them?</a:t>
            </a:r>
            <a:endParaRPr lang="en-US" dirty="0"/>
          </a:p>
        </p:txBody>
      </p:sp>
      <p:sp>
        <p:nvSpPr>
          <p:cNvPr id="3" name="Content Placeholder 2"/>
          <p:cNvSpPr>
            <a:spLocks noGrp="1"/>
          </p:cNvSpPr>
          <p:nvPr>
            <p:ph idx="1"/>
          </p:nvPr>
        </p:nvSpPr>
        <p:spPr/>
        <p:txBody>
          <a:bodyPr>
            <a:normAutofit/>
          </a:bodyPr>
          <a:lstStyle/>
          <a:p>
            <a:r>
              <a:rPr lang="en-US" dirty="0" smtClean="0"/>
              <a:t>They are words or phrases that introduce your evidence. Therefore, they will always go </a:t>
            </a:r>
            <a:r>
              <a:rPr lang="en-US" b="1" dirty="0" smtClean="0"/>
              <a:t>before</a:t>
            </a:r>
            <a:r>
              <a:rPr lang="en-US" dirty="0" smtClean="0"/>
              <a:t> your evidence.</a:t>
            </a:r>
          </a:p>
          <a:p>
            <a:endParaRPr lang="en-US" dirty="0" smtClean="0"/>
          </a:p>
          <a:p>
            <a:r>
              <a:rPr lang="en-US" dirty="0" smtClean="0"/>
              <a:t>We need them because they give</a:t>
            </a:r>
            <a:r>
              <a:rPr lang="en-US" b="1" dirty="0" smtClean="0"/>
              <a:t> context </a:t>
            </a:r>
            <a:r>
              <a:rPr lang="en-US" dirty="0" smtClean="0"/>
              <a:t>to your piece of evidence.</a:t>
            </a:r>
          </a:p>
          <a:p>
            <a:endParaRPr lang="en-US" dirty="0" smtClean="0"/>
          </a:p>
        </p:txBody>
      </p:sp>
    </p:spTree>
    <p:extLst>
      <p:ext uri="{BB962C8B-B14F-4D97-AF65-F5344CB8AC3E}">
        <p14:creationId xmlns:p14="http://schemas.microsoft.com/office/powerpoint/2010/main" val="3595959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4 WAYS TO INTRODUCE QUOTES:</a:t>
            </a:r>
            <a:endParaRPr lang="en-US" dirty="0"/>
          </a:p>
        </p:txBody>
      </p:sp>
      <p:sp>
        <p:nvSpPr>
          <p:cNvPr id="3" name="Content Placeholder 2"/>
          <p:cNvSpPr>
            <a:spLocks noGrp="1"/>
          </p:cNvSpPr>
          <p:nvPr>
            <p:ph idx="1"/>
          </p:nvPr>
        </p:nvSpPr>
        <p:spPr/>
        <p:txBody>
          <a:bodyPr>
            <a:normAutofit fontScale="92500"/>
          </a:bodyPr>
          <a:lstStyle/>
          <a:p>
            <a:r>
              <a:rPr lang="en-US" b="1" dirty="0" smtClean="0"/>
              <a:t>1. Begin a </a:t>
            </a:r>
            <a:r>
              <a:rPr lang="en-US" b="1" dirty="0"/>
              <a:t>sentence with your own words, then complete it with quoted </a:t>
            </a:r>
            <a:r>
              <a:rPr lang="en-US" b="1" dirty="0" smtClean="0"/>
              <a:t>words.</a:t>
            </a:r>
          </a:p>
          <a:p>
            <a:endParaRPr lang="en-US" dirty="0" smtClean="0"/>
          </a:p>
          <a:p>
            <a:pPr marL="68580" indent="0">
              <a:buNone/>
            </a:pPr>
            <a:r>
              <a:rPr lang="en-US" dirty="0" smtClean="0"/>
              <a:t>EXAMPLE: </a:t>
            </a:r>
            <a:r>
              <a:rPr lang="en-US" u="sng" dirty="0" smtClean="0"/>
              <a:t>Even though the man stated that the </a:t>
            </a:r>
            <a:r>
              <a:rPr lang="en-US" dirty="0" smtClean="0"/>
              <a:t>“old timer was right,” when he told him not to travel alone, he knew it was too late for him now (London 12). </a:t>
            </a:r>
          </a:p>
          <a:p>
            <a:pPr marL="68580" indent="0">
              <a:buNone/>
            </a:pPr>
            <a:endParaRPr lang="en-US" dirty="0" smtClean="0"/>
          </a:p>
          <a:p>
            <a:pPr marL="68580" indent="0">
              <a:buNone/>
            </a:pPr>
            <a:r>
              <a:rPr lang="en-US" dirty="0" smtClean="0"/>
              <a:t>EXAMPLE: </a:t>
            </a:r>
            <a:r>
              <a:rPr lang="en-US" u="sng" dirty="0" smtClean="0"/>
              <a:t>Hamlet's </a:t>
            </a:r>
            <a:r>
              <a:rPr lang="en-US" u="sng" dirty="0"/>
              <a:t>task is to avenge a </a:t>
            </a:r>
            <a:r>
              <a:rPr lang="en-US" dirty="0"/>
              <a:t>"foul and most unnatural murder" (Shakespeare 925). </a:t>
            </a:r>
          </a:p>
          <a:p>
            <a:pPr marL="68580" indent="0">
              <a:buNone/>
            </a:pPr>
            <a:endParaRPr lang="en-US" dirty="0"/>
          </a:p>
        </p:txBody>
      </p:sp>
    </p:spTree>
    <p:extLst>
      <p:ext uri="{BB962C8B-B14F-4D97-AF65-F5344CB8AC3E}">
        <p14:creationId xmlns:p14="http://schemas.microsoft.com/office/powerpoint/2010/main" val="1363790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4 WAYS TO INTRODUCE QUOTES:</a:t>
            </a:r>
            <a:endParaRPr lang="en-US" dirty="0"/>
          </a:p>
        </p:txBody>
      </p:sp>
      <p:sp>
        <p:nvSpPr>
          <p:cNvPr id="3" name="Content Placeholder 2"/>
          <p:cNvSpPr>
            <a:spLocks noGrp="1"/>
          </p:cNvSpPr>
          <p:nvPr>
            <p:ph idx="1"/>
          </p:nvPr>
        </p:nvSpPr>
        <p:spPr/>
        <p:txBody>
          <a:bodyPr>
            <a:normAutofit lnSpcReduction="10000"/>
          </a:bodyPr>
          <a:lstStyle/>
          <a:p>
            <a:r>
              <a:rPr lang="en-US" b="1" dirty="0"/>
              <a:t>2</a:t>
            </a:r>
            <a:r>
              <a:rPr lang="en-US" b="1" dirty="0" smtClean="0"/>
              <a:t>. Quote an autho</a:t>
            </a:r>
            <a:r>
              <a:rPr lang="en-US" b="1" dirty="0"/>
              <a:t>r</a:t>
            </a:r>
            <a:r>
              <a:rPr lang="en-US" b="1" dirty="0" smtClean="0"/>
              <a:t> by naming </a:t>
            </a:r>
            <a:r>
              <a:rPr lang="en-US" b="1" dirty="0"/>
              <a:t>the source, followed by a </a:t>
            </a:r>
            <a:r>
              <a:rPr lang="en-US" b="1" dirty="0" smtClean="0"/>
              <a:t>comma</a:t>
            </a:r>
          </a:p>
          <a:p>
            <a:endParaRPr lang="en-US" dirty="0" smtClean="0"/>
          </a:p>
          <a:p>
            <a:pPr marL="68580" indent="0">
              <a:buNone/>
            </a:pPr>
            <a:r>
              <a:rPr lang="en-US" dirty="0"/>
              <a:t>EXAMPLE</a:t>
            </a:r>
            <a:r>
              <a:rPr lang="en-US" dirty="0" smtClean="0"/>
              <a:t>:</a:t>
            </a:r>
          </a:p>
          <a:p>
            <a:pPr marL="68580" indent="0">
              <a:buNone/>
            </a:pPr>
            <a:r>
              <a:rPr lang="en-US" u="sng" dirty="0"/>
              <a:t>According to Smith</a:t>
            </a:r>
            <a:r>
              <a:rPr lang="en-US" dirty="0"/>
              <a:t>, "[W]</a:t>
            </a:r>
            <a:r>
              <a:rPr lang="en-US" dirty="0" err="1"/>
              <a:t>riting</a:t>
            </a:r>
            <a:r>
              <a:rPr lang="en-US" dirty="0"/>
              <a:t> is fun" (215). </a:t>
            </a:r>
          </a:p>
          <a:p>
            <a:r>
              <a:rPr lang="en-US" u="sng" dirty="0"/>
              <a:t>In Smith's words</a:t>
            </a:r>
            <a:r>
              <a:rPr lang="en-US" dirty="0"/>
              <a:t>, " . . . </a:t>
            </a:r>
          </a:p>
          <a:p>
            <a:r>
              <a:rPr lang="en-US" u="sng" dirty="0"/>
              <a:t>In Smith's view, </a:t>
            </a:r>
            <a:r>
              <a:rPr lang="en-US" dirty="0"/>
              <a:t>" . . .</a:t>
            </a:r>
          </a:p>
          <a:p>
            <a:pPr marL="68580" indent="0">
              <a:buNone/>
            </a:pPr>
            <a:r>
              <a:rPr lang="en-US" dirty="0" smtClean="0"/>
              <a:t> </a:t>
            </a:r>
            <a:endParaRPr lang="en-US" dirty="0"/>
          </a:p>
        </p:txBody>
      </p:sp>
    </p:spTree>
    <p:extLst>
      <p:ext uri="{BB962C8B-B14F-4D97-AF65-F5344CB8AC3E}">
        <p14:creationId xmlns:p14="http://schemas.microsoft.com/office/powerpoint/2010/main" val="896153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4 WAYS TO INTRODUCE QUOTES:</a:t>
            </a:r>
            <a:endParaRPr lang="en-US" dirty="0"/>
          </a:p>
        </p:txBody>
      </p:sp>
      <p:sp>
        <p:nvSpPr>
          <p:cNvPr id="3" name="Content Placeholder 2"/>
          <p:cNvSpPr>
            <a:spLocks noGrp="1"/>
          </p:cNvSpPr>
          <p:nvPr>
            <p:ph sz="half" idx="2"/>
          </p:nvPr>
        </p:nvSpPr>
        <p:spPr>
          <a:xfrm>
            <a:off x="645336" y="2331980"/>
            <a:ext cx="3816241" cy="3478511"/>
          </a:xfrm>
        </p:spPr>
        <p:txBody>
          <a:bodyPr>
            <a:normAutofit/>
          </a:bodyPr>
          <a:lstStyle/>
          <a:p>
            <a:r>
              <a:rPr lang="en-US" dirty="0"/>
              <a:t>3</a:t>
            </a:r>
            <a:r>
              <a:rPr lang="en-US" dirty="0" smtClean="0"/>
              <a:t>. </a:t>
            </a:r>
            <a:r>
              <a:rPr lang="en-US" b="1" dirty="0" smtClean="0"/>
              <a:t>Use </a:t>
            </a:r>
            <a:r>
              <a:rPr lang="en-US" b="1" dirty="0"/>
              <a:t>a descriptive verb, followed by a comma. </a:t>
            </a:r>
            <a:r>
              <a:rPr lang="en-US" sz="2000" dirty="0"/>
              <a:t>Avoid using </a:t>
            </a:r>
            <a:r>
              <a:rPr lang="en-US" sz="2000" u="sng" dirty="0"/>
              <a:t>says</a:t>
            </a:r>
            <a:r>
              <a:rPr lang="en-US" sz="2000" dirty="0"/>
              <a:t> unless the words were originally spoken aloud, for instance, during an interview. </a:t>
            </a:r>
          </a:p>
          <a:p>
            <a:endParaRPr lang="en-US" dirty="0" smtClean="0"/>
          </a:p>
          <a:p>
            <a:pPr marL="68580" indent="0">
              <a:buNone/>
            </a:pPr>
            <a:endParaRPr lang="en-US" dirty="0"/>
          </a:p>
        </p:txBody>
      </p:sp>
      <p:sp>
        <p:nvSpPr>
          <p:cNvPr id="6" name="Content Placeholder 5"/>
          <p:cNvSpPr>
            <a:spLocks noGrp="1"/>
          </p:cNvSpPr>
          <p:nvPr>
            <p:ph sz="quarter" idx="4"/>
          </p:nvPr>
        </p:nvSpPr>
        <p:spPr>
          <a:xfrm>
            <a:off x="4469259" y="1672453"/>
            <a:ext cx="4156089" cy="3845613"/>
          </a:xfrm>
        </p:spPr>
        <p:txBody>
          <a:bodyPr>
            <a:normAutofit fontScale="25000" lnSpcReduction="20000"/>
          </a:bodyPr>
          <a:lstStyle/>
          <a:p>
            <a:pPr marL="68580" indent="0">
              <a:buNone/>
            </a:pPr>
            <a:r>
              <a:rPr lang="en-US" sz="4300" b="1" dirty="0" smtClean="0"/>
              <a:t>EXAMPLE:</a:t>
            </a:r>
          </a:p>
          <a:p>
            <a:pPr marL="68580" indent="0">
              <a:buNone/>
            </a:pPr>
            <a:r>
              <a:rPr lang="en-US" sz="4300" dirty="0" smtClean="0"/>
              <a:t> </a:t>
            </a:r>
            <a:r>
              <a:rPr lang="en-US" sz="4300" dirty="0"/>
              <a:t>Smith states, "This book is terrific" (102). </a:t>
            </a:r>
          </a:p>
          <a:p>
            <a:r>
              <a:rPr lang="en-US" sz="4300" dirty="0"/>
              <a:t>Smith remarks, " . . . </a:t>
            </a:r>
          </a:p>
          <a:p>
            <a:r>
              <a:rPr lang="en-US" sz="4300" dirty="0"/>
              <a:t>Smith writes, " . . . </a:t>
            </a:r>
          </a:p>
          <a:p>
            <a:r>
              <a:rPr lang="en-US" sz="4300" dirty="0"/>
              <a:t>Smith notes, " . . . </a:t>
            </a:r>
          </a:p>
          <a:p>
            <a:r>
              <a:rPr lang="en-US" sz="4300" dirty="0"/>
              <a:t>Smith comments, " . . . </a:t>
            </a:r>
          </a:p>
          <a:p>
            <a:r>
              <a:rPr lang="en-US" sz="4300" dirty="0"/>
              <a:t>Smith observes, " . . . </a:t>
            </a:r>
          </a:p>
          <a:p>
            <a:r>
              <a:rPr lang="en-US" sz="4300" dirty="0"/>
              <a:t>Smith concludes, " . . . </a:t>
            </a:r>
          </a:p>
          <a:p>
            <a:r>
              <a:rPr lang="en-US" sz="4300" dirty="0"/>
              <a:t>Smith reports, " . . . </a:t>
            </a:r>
          </a:p>
          <a:p>
            <a:r>
              <a:rPr lang="en-US" sz="4300" dirty="0"/>
              <a:t>Smith maintains, " . . . </a:t>
            </a:r>
          </a:p>
          <a:p>
            <a:r>
              <a:rPr lang="en-US" sz="4300" dirty="0"/>
              <a:t>Smith adds, " . . </a:t>
            </a:r>
            <a:r>
              <a:rPr lang="en-US" sz="4300" dirty="0" smtClean="0"/>
              <a:t>.</a:t>
            </a:r>
          </a:p>
          <a:p>
            <a:pPr marL="68580" indent="0">
              <a:buNone/>
            </a:pPr>
            <a:endParaRPr lang="en-US" dirty="0"/>
          </a:p>
        </p:txBody>
      </p:sp>
      <p:sp>
        <p:nvSpPr>
          <p:cNvPr id="4" name="Rectangle 3"/>
          <p:cNvSpPr/>
          <p:nvPr/>
        </p:nvSpPr>
        <p:spPr>
          <a:xfrm>
            <a:off x="1378401" y="5518066"/>
            <a:ext cx="6671468" cy="1169551"/>
          </a:xfrm>
          <a:prstGeom prst="rect">
            <a:avLst/>
          </a:prstGeom>
        </p:spPr>
        <p:txBody>
          <a:bodyPr wrap="square">
            <a:spAutoFit/>
          </a:bodyPr>
          <a:lstStyle/>
          <a:p>
            <a:pPr marL="68580" indent="0">
              <a:buNone/>
            </a:pPr>
            <a:r>
              <a:rPr lang="en-US" sz="1000" dirty="0"/>
              <a:t>If your lead-in to the quotation ends in </a:t>
            </a:r>
            <a:r>
              <a:rPr lang="en-US" sz="1000" b="1" dirty="0"/>
              <a:t>that or as, don't follow it with a comma</a:t>
            </a:r>
            <a:r>
              <a:rPr lang="en-US" sz="1000" dirty="0"/>
              <a:t>. The first letter of the quotation should be lower case. </a:t>
            </a:r>
            <a:endParaRPr lang="en-US" sz="1000" dirty="0" smtClean="0"/>
          </a:p>
          <a:p>
            <a:pPr marL="68580" indent="0">
              <a:buNone/>
            </a:pPr>
            <a:r>
              <a:rPr lang="en-US" sz="1000" dirty="0"/>
              <a:t>	</a:t>
            </a:r>
            <a:r>
              <a:rPr lang="en-US" sz="1000" dirty="0" smtClean="0"/>
              <a:t>Smith </a:t>
            </a:r>
            <a:r>
              <a:rPr lang="en-US" sz="1000" dirty="0"/>
              <a:t>points out that "millions of students would like to burn this book" (53). </a:t>
            </a:r>
          </a:p>
          <a:p>
            <a:r>
              <a:rPr lang="en-US" sz="1000" dirty="0" smtClean="0"/>
              <a:t>	Smith </a:t>
            </a:r>
            <a:r>
              <a:rPr lang="en-US" sz="1000" dirty="0"/>
              <a:t>argues that " . . . </a:t>
            </a:r>
          </a:p>
          <a:p>
            <a:r>
              <a:rPr lang="en-US" sz="1000" dirty="0" smtClean="0"/>
              <a:t>	Smith </a:t>
            </a:r>
            <a:r>
              <a:rPr lang="en-US" sz="1000" dirty="0"/>
              <a:t>emphasizes that " . . . </a:t>
            </a:r>
          </a:p>
          <a:p>
            <a:r>
              <a:rPr lang="en-US" sz="1000" dirty="0" smtClean="0"/>
              <a:t>	Smith </a:t>
            </a:r>
            <a:r>
              <a:rPr lang="en-US" sz="1000" dirty="0"/>
              <a:t>interprets the hand washing in </a:t>
            </a:r>
            <a:r>
              <a:rPr lang="en-US" sz="1000" dirty="0" err="1"/>
              <a:t>MacBeth</a:t>
            </a:r>
            <a:r>
              <a:rPr lang="en-US" sz="1000" dirty="0"/>
              <a:t> as "an attempt at absolution" (106). </a:t>
            </a:r>
          </a:p>
          <a:p>
            <a:r>
              <a:rPr lang="en-US" sz="1000" dirty="0" smtClean="0"/>
              <a:t>	Smith </a:t>
            </a:r>
            <a:r>
              <a:rPr lang="en-US" sz="1000" dirty="0"/>
              <a:t>describes the novel as "a celebration of human experience" (233).</a:t>
            </a:r>
          </a:p>
        </p:txBody>
      </p:sp>
    </p:spTree>
    <p:extLst>
      <p:ext uri="{BB962C8B-B14F-4D97-AF65-F5344CB8AC3E}">
        <p14:creationId xmlns:p14="http://schemas.microsoft.com/office/powerpoint/2010/main" val="145112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4 WAYS TO INTRODUCE QUOTES:</a:t>
            </a:r>
            <a:endParaRPr lang="en-US" dirty="0"/>
          </a:p>
        </p:txBody>
      </p:sp>
      <p:sp>
        <p:nvSpPr>
          <p:cNvPr id="3" name="Content Placeholder 2"/>
          <p:cNvSpPr>
            <a:spLocks noGrp="1"/>
          </p:cNvSpPr>
          <p:nvPr>
            <p:ph idx="1"/>
          </p:nvPr>
        </p:nvSpPr>
        <p:spPr/>
        <p:txBody>
          <a:bodyPr>
            <a:normAutofit fontScale="92500"/>
          </a:bodyPr>
          <a:lstStyle/>
          <a:p>
            <a:r>
              <a:rPr lang="en-US" b="1" dirty="0" smtClean="0"/>
              <a:t>4. Give context of the text (story, article, </a:t>
            </a:r>
            <a:r>
              <a:rPr lang="en-US" b="1" dirty="0" err="1" smtClean="0"/>
              <a:t>etc</a:t>
            </a:r>
            <a:r>
              <a:rPr lang="en-US" b="1" dirty="0" smtClean="0"/>
              <a:t>).</a:t>
            </a:r>
          </a:p>
          <a:p>
            <a:endParaRPr lang="en-US" dirty="0" smtClean="0"/>
          </a:p>
          <a:p>
            <a:pPr marL="68580" indent="0">
              <a:buNone/>
            </a:pPr>
            <a:r>
              <a:rPr lang="en-US" dirty="0"/>
              <a:t>EXAMPLE</a:t>
            </a:r>
            <a:r>
              <a:rPr lang="en-US" dirty="0" smtClean="0"/>
              <a:t>:</a:t>
            </a:r>
          </a:p>
          <a:p>
            <a:pPr marL="68580" indent="0">
              <a:buNone/>
            </a:pPr>
            <a:r>
              <a:rPr lang="en-US" u="sng" dirty="0" smtClean="0"/>
              <a:t>In “A Rose for Emily,” Emily has purchased rat poison but doesn’t disclose what it is for even when the druggist asked</a:t>
            </a:r>
            <a:r>
              <a:rPr lang="en-US" dirty="0" smtClean="0"/>
              <a:t>. “Miss Emily just stared at him, her head titled back in order to look him eye for eye, until he looked away and went and got the arsenic and wrapped it up” (Faulkner 4).</a:t>
            </a:r>
            <a:endParaRPr lang="en-US" dirty="0"/>
          </a:p>
          <a:p>
            <a:pPr marL="68580" indent="0">
              <a:buNone/>
            </a:pPr>
            <a:r>
              <a:rPr lang="en-US" dirty="0" smtClean="0"/>
              <a:t> </a:t>
            </a:r>
            <a:endParaRPr lang="en-US" dirty="0"/>
          </a:p>
        </p:txBody>
      </p:sp>
    </p:spTree>
    <p:extLst>
      <p:ext uri="{BB962C8B-B14F-4D97-AF65-F5344CB8AC3E}">
        <p14:creationId xmlns:p14="http://schemas.microsoft.com/office/powerpoint/2010/main" val="304207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IN-TEXT CITATIONS</a:t>
            </a:r>
            <a:endParaRPr lang="en-US" dirty="0"/>
          </a:p>
        </p:txBody>
      </p:sp>
      <p:sp>
        <p:nvSpPr>
          <p:cNvPr id="3" name="Content Placeholder 2"/>
          <p:cNvSpPr>
            <a:spLocks noGrp="1"/>
          </p:cNvSpPr>
          <p:nvPr>
            <p:ph idx="1"/>
          </p:nvPr>
        </p:nvSpPr>
        <p:spPr/>
        <p:txBody>
          <a:bodyPr/>
          <a:lstStyle/>
          <a:p>
            <a:pPr marL="68580" indent="0">
              <a:buNone/>
            </a:pPr>
            <a:r>
              <a:rPr lang="en-US" dirty="0" smtClean="0"/>
              <a:t>To do proper in-text citation</a:t>
            </a:r>
          </a:p>
          <a:p>
            <a:r>
              <a:rPr lang="en-US" dirty="0" smtClean="0"/>
              <a:t>Author’s last name</a:t>
            </a:r>
          </a:p>
          <a:p>
            <a:r>
              <a:rPr lang="en-US" dirty="0" smtClean="0"/>
              <a:t>Page number</a:t>
            </a:r>
          </a:p>
          <a:p>
            <a:pPr algn="ctr"/>
            <a:endParaRPr lang="en-US" dirty="0"/>
          </a:p>
          <a:p>
            <a:pPr marL="68580" indent="0">
              <a:buNone/>
            </a:pPr>
            <a:r>
              <a:rPr lang="en-US" sz="3200" smtClean="0"/>
              <a:t>Example:</a:t>
            </a:r>
            <a:endParaRPr lang="en-US" sz="3200" dirty="0" smtClean="0"/>
          </a:p>
          <a:p>
            <a:pPr marL="68580" indent="0">
              <a:buNone/>
            </a:pPr>
            <a:r>
              <a:rPr lang="en-US" sz="3200" dirty="0" smtClean="0"/>
              <a:t>“I thought I saw my husband turning from me”(Miller 974).</a:t>
            </a:r>
            <a:endParaRPr lang="en-US" sz="3200" dirty="0"/>
          </a:p>
        </p:txBody>
      </p:sp>
    </p:spTree>
    <p:extLst>
      <p:ext uri="{BB962C8B-B14F-4D97-AF65-F5344CB8AC3E}">
        <p14:creationId xmlns:p14="http://schemas.microsoft.com/office/powerpoint/2010/main" val="450909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Introducing Evidence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a:t>Example Thesis</a:t>
            </a:r>
            <a:r>
              <a:rPr lang="en-US" dirty="0"/>
              <a:t>: The best vacation spot in the US is Las Vegas because of the shows and attractions, the nice weather year round, and </a:t>
            </a:r>
            <a:r>
              <a:rPr lang="en-US" dirty="0">
                <a:solidFill>
                  <a:schemeClr val="accent6"/>
                </a:solidFill>
              </a:rPr>
              <a:t>its affordability</a:t>
            </a:r>
            <a:r>
              <a:rPr lang="en-US" dirty="0" smtClean="0">
                <a:solidFill>
                  <a:schemeClr val="accent6"/>
                </a:solidFill>
              </a:rPr>
              <a:t>.</a:t>
            </a:r>
          </a:p>
          <a:p>
            <a:r>
              <a:rPr lang="en-US" dirty="0" smtClean="0"/>
              <a:t>Author is Ana Morris</a:t>
            </a:r>
          </a:p>
          <a:p>
            <a:r>
              <a:rPr lang="en-US" smtClean="0"/>
              <a:t>Page </a:t>
            </a:r>
            <a:r>
              <a:rPr lang="en-US" smtClean="0"/>
              <a:t>5</a:t>
            </a:r>
            <a:endParaRPr lang="en-US" dirty="0" smtClean="0"/>
          </a:p>
          <a:p>
            <a:r>
              <a:rPr lang="en-US" dirty="0" smtClean="0"/>
              <a:t>Article title is “Why Break the Bank on Vacation”</a:t>
            </a:r>
          </a:p>
          <a:p>
            <a:r>
              <a:rPr lang="en-US" dirty="0" smtClean="0"/>
              <a:t>Quote: “Vegas is the home of many hotels ranging from luxury to extremely affordable.”</a:t>
            </a:r>
            <a:endParaRPr lang="en-US" dirty="0"/>
          </a:p>
          <a:p>
            <a:pPr marL="0" indent="0">
              <a:buNone/>
            </a:pPr>
            <a:r>
              <a:rPr lang="en-US" b="1" dirty="0" smtClean="0"/>
              <a:t>Write a body paragraph about </a:t>
            </a:r>
            <a:r>
              <a:rPr lang="en-US" b="1" dirty="0" smtClean="0">
                <a:solidFill>
                  <a:srgbClr val="C00000"/>
                </a:solidFill>
              </a:rPr>
              <a:t>affordability in Las Vegas</a:t>
            </a:r>
            <a:r>
              <a:rPr lang="en-US" b="1" dirty="0" smtClean="0"/>
              <a:t> where you practice incorporating the 5 things you need for a good body paragraph. </a:t>
            </a:r>
          </a:p>
          <a:p>
            <a:pPr marL="0" indent="0">
              <a:buNone/>
            </a:pPr>
            <a:r>
              <a:rPr lang="en-US" b="1" dirty="0" smtClean="0"/>
              <a:t>***REMEMBER to introduce this evidence in one of the four types of ways we discussed. Cite appropriately!</a:t>
            </a:r>
            <a:endParaRPr lang="en-US" dirty="0"/>
          </a:p>
        </p:txBody>
      </p:sp>
    </p:spTree>
    <p:extLst>
      <p:ext uri="{BB962C8B-B14F-4D97-AF65-F5344CB8AC3E}">
        <p14:creationId xmlns:p14="http://schemas.microsoft.com/office/powerpoint/2010/main" val="5630012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Paragraph(s)</a:t>
            </a:r>
            <a:endParaRPr lang="en-US" dirty="0"/>
          </a:p>
        </p:txBody>
      </p:sp>
      <p:sp>
        <p:nvSpPr>
          <p:cNvPr id="3" name="Content Placeholder 2"/>
          <p:cNvSpPr>
            <a:spLocks noGrp="1"/>
          </p:cNvSpPr>
          <p:nvPr>
            <p:ph sz="half" idx="1"/>
          </p:nvPr>
        </p:nvSpPr>
        <p:spPr>
          <a:xfrm>
            <a:off x="307275" y="1728981"/>
            <a:ext cx="4492333" cy="4933309"/>
          </a:xfrm>
        </p:spPr>
        <p:txBody>
          <a:bodyPr>
            <a:normAutofit fontScale="92500" lnSpcReduction="10000"/>
          </a:bodyPr>
          <a:lstStyle/>
          <a:p>
            <a:r>
              <a:rPr lang="en-US" b="1" dirty="0" smtClean="0"/>
              <a:t>Each paragraph is about a </a:t>
            </a:r>
            <a:r>
              <a:rPr lang="en-US" b="1" dirty="0" err="1" smtClean="0"/>
              <a:t>subclaim</a:t>
            </a:r>
            <a:r>
              <a:rPr lang="en-US" b="1" dirty="0" smtClean="0"/>
              <a:t> from </a:t>
            </a:r>
            <a:r>
              <a:rPr lang="en-US" b="1" dirty="0"/>
              <a:t>your thesis statement</a:t>
            </a:r>
            <a:r>
              <a:rPr lang="en-US" dirty="0" smtClean="0"/>
              <a:t>. 3 </a:t>
            </a:r>
            <a:r>
              <a:rPr lang="en-US" dirty="0" err="1" smtClean="0"/>
              <a:t>subclaims</a:t>
            </a:r>
            <a:r>
              <a:rPr lang="en-US" dirty="0" smtClean="0"/>
              <a:t> = 3 body paragraphs)</a:t>
            </a:r>
            <a:endParaRPr lang="en-US" dirty="0"/>
          </a:p>
          <a:p>
            <a:r>
              <a:rPr lang="en-US" b="1" dirty="0" smtClean="0"/>
              <a:t>Each paragraph should have intro to evidence &amp; evidence/explanation </a:t>
            </a:r>
            <a:r>
              <a:rPr lang="en-US" b="1" dirty="0"/>
              <a:t>that supports your thesis statement</a:t>
            </a:r>
            <a:r>
              <a:rPr lang="en-US" b="1" dirty="0" smtClean="0"/>
              <a:t>. (i.e. quotes, facts, etc.)</a:t>
            </a:r>
            <a:endParaRPr lang="en-US" b="1" dirty="0"/>
          </a:p>
          <a:p>
            <a:pPr marL="0" indent="0">
              <a:buNone/>
            </a:pPr>
            <a:r>
              <a:rPr lang="en-US" i="1" dirty="0" smtClean="0"/>
              <a:t>Example Thesis</a:t>
            </a:r>
            <a:r>
              <a:rPr lang="en-US" dirty="0" smtClean="0"/>
              <a:t>: The best vacation spot in the US is Las Vegas because of the shows and attractions, the nice weather year round, and its affordability.</a:t>
            </a:r>
          </a:p>
          <a:p>
            <a:pPr marL="0" indent="0">
              <a:buNone/>
            </a:pPr>
            <a:r>
              <a:rPr lang="en-US" dirty="0" smtClean="0"/>
              <a:t>What would your 3 body paragraphs be about?</a:t>
            </a:r>
            <a:endParaRPr lang="en-US" dirty="0"/>
          </a:p>
        </p:txBody>
      </p:sp>
      <p:sp>
        <p:nvSpPr>
          <p:cNvPr id="5" name="Rectangle 4"/>
          <p:cNvSpPr/>
          <p:nvPr/>
        </p:nvSpPr>
        <p:spPr>
          <a:xfrm>
            <a:off x="4799608" y="2920356"/>
            <a:ext cx="4205330" cy="2401253"/>
          </a:xfrm>
          <a:prstGeom prst="rect">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Left Arrow 3"/>
          <p:cNvSpPr/>
          <p:nvPr/>
        </p:nvSpPr>
        <p:spPr>
          <a:xfrm>
            <a:off x="6689507" y="3336922"/>
            <a:ext cx="1660695" cy="4395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7066096" y="3864266"/>
            <a:ext cx="1660695" cy="4395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066096" y="2832741"/>
            <a:ext cx="1660695" cy="4395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7344243" y="4849943"/>
            <a:ext cx="1660695" cy="4395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814283" y="3342535"/>
            <a:ext cx="2116573" cy="369332"/>
          </a:xfrm>
          <a:prstGeom prst="rect">
            <a:avLst/>
          </a:prstGeom>
          <a:noFill/>
        </p:spPr>
        <p:txBody>
          <a:bodyPr wrap="square" rtlCol="0">
            <a:spAutoFit/>
          </a:bodyPr>
          <a:lstStyle/>
          <a:p>
            <a:r>
              <a:rPr lang="en-US" dirty="0" smtClean="0"/>
              <a:t>Transitions</a:t>
            </a:r>
            <a:endParaRPr lang="en-US" dirty="0"/>
          </a:p>
        </p:txBody>
      </p:sp>
      <p:sp>
        <p:nvSpPr>
          <p:cNvPr id="10" name="TextBox 9"/>
          <p:cNvSpPr txBox="1"/>
          <p:nvPr/>
        </p:nvSpPr>
        <p:spPr>
          <a:xfrm>
            <a:off x="4814283" y="2981167"/>
            <a:ext cx="2116573" cy="369332"/>
          </a:xfrm>
          <a:prstGeom prst="rect">
            <a:avLst/>
          </a:prstGeom>
          <a:noFill/>
        </p:spPr>
        <p:txBody>
          <a:bodyPr wrap="square" rtlCol="0">
            <a:spAutoFit/>
          </a:bodyPr>
          <a:lstStyle/>
          <a:p>
            <a:r>
              <a:rPr lang="en-US" dirty="0" smtClean="0"/>
              <a:t>Topic Sentence</a:t>
            </a:r>
            <a:endParaRPr lang="en-US" dirty="0"/>
          </a:p>
        </p:txBody>
      </p:sp>
      <p:sp>
        <p:nvSpPr>
          <p:cNvPr id="11" name="TextBox 10"/>
          <p:cNvSpPr txBox="1"/>
          <p:nvPr/>
        </p:nvSpPr>
        <p:spPr>
          <a:xfrm>
            <a:off x="4814283" y="4503925"/>
            <a:ext cx="2116573" cy="369332"/>
          </a:xfrm>
          <a:prstGeom prst="rect">
            <a:avLst/>
          </a:prstGeom>
          <a:noFill/>
        </p:spPr>
        <p:txBody>
          <a:bodyPr wrap="square" rtlCol="0">
            <a:spAutoFit/>
          </a:bodyPr>
          <a:lstStyle/>
          <a:p>
            <a:r>
              <a:rPr lang="en-US" dirty="0" smtClean="0"/>
              <a:t>Explanation</a:t>
            </a:r>
            <a:endParaRPr lang="en-US" dirty="0"/>
          </a:p>
        </p:txBody>
      </p:sp>
      <p:sp>
        <p:nvSpPr>
          <p:cNvPr id="12" name="TextBox 11"/>
          <p:cNvSpPr txBox="1"/>
          <p:nvPr/>
        </p:nvSpPr>
        <p:spPr>
          <a:xfrm>
            <a:off x="4814283" y="3776485"/>
            <a:ext cx="211657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Intro Evidence/Evidence</a:t>
            </a:r>
            <a:endParaRPr lang="en-US" dirty="0"/>
          </a:p>
        </p:txBody>
      </p:sp>
      <p:sp>
        <p:nvSpPr>
          <p:cNvPr id="13" name="TextBox 12"/>
          <p:cNvSpPr txBox="1"/>
          <p:nvPr/>
        </p:nvSpPr>
        <p:spPr>
          <a:xfrm>
            <a:off x="5340275" y="1939770"/>
            <a:ext cx="2653856" cy="646331"/>
          </a:xfrm>
          <a:prstGeom prst="rect">
            <a:avLst/>
          </a:prstGeom>
          <a:noFill/>
        </p:spPr>
        <p:txBody>
          <a:bodyPr wrap="square" rtlCol="0">
            <a:spAutoFit/>
          </a:bodyPr>
          <a:lstStyle/>
          <a:p>
            <a:pPr algn="ctr"/>
            <a:r>
              <a:rPr lang="en-US" dirty="0" smtClean="0"/>
              <a:t>Made up of the following:</a:t>
            </a:r>
            <a:endParaRPr lang="en-US" dirty="0"/>
          </a:p>
        </p:txBody>
      </p:sp>
      <p:sp>
        <p:nvSpPr>
          <p:cNvPr id="14" name="Left Arrow 13"/>
          <p:cNvSpPr/>
          <p:nvPr/>
        </p:nvSpPr>
        <p:spPr>
          <a:xfrm>
            <a:off x="6930856" y="4410380"/>
            <a:ext cx="1660695" cy="4395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799608" y="4883013"/>
            <a:ext cx="2720247" cy="373424"/>
          </a:xfrm>
          <a:prstGeom prst="rect">
            <a:avLst/>
          </a:prstGeom>
          <a:noFill/>
        </p:spPr>
        <p:txBody>
          <a:bodyPr wrap="square" rtlCol="0">
            <a:spAutoFit/>
          </a:bodyPr>
          <a:lstStyle/>
          <a:p>
            <a:r>
              <a:rPr lang="en-US" dirty="0" smtClean="0"/>
              <a:t>Concluding Sentence</a:t>
            </a:r>
            <a:endParaRPr lang="en-US" dirty="0"/>
          </a:p>
        </p:txBody>
      </p:sp>
      <p:sp>
        <p:nvSpPr>
          <p:cNvPr id="16" name="TextBox 15"/>
          <p:cNvSpPr txBox="1"/>
          <p:nvPr/>
        </p:nvSpPr>
        <p:spPr>
          <a:xfrm>
            <a:off x="10683538" y="80623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80504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in Introducing Evidence Notes</a:t>
            </a:r>
            <a:endParaRPr lang="en-US" dirty="0"/>
          </a:p>
        </p:txBody>
      </p:sp>
      <p:sp>
        <p:nvSpPr>
          <p:cNvPr id="3" name="Content Placeholder 2"/>
          <p:cNvSpPr>
            <a:spLocks noGrp="1"/>
          </p:cNvSpPr>
          <p:nvPr>
            <p:ph idx="1"/>
          </p:nvPr>
        </p:nvSpPr>
        <p:spPr/>
        <p:txBody>
          <a:bodyPr/>
          <a:lstStyle/>
          <a:p>
            <a:r>
              <a:rPr lang="en-US" dirty="0" smtClean="0"/>
              <a:t>You will get them back </a:t>
            </a:r>
            <a:r>
              <a:rPr lang="en-US" dirty="0" smtClean="0">
                <a:sym typeface="Wingdings"/>
              </a:rPr>
              <a:t></a:t>
            </a:r>
            <a:endParaRPr lang="en-US" dirty="0"/>
          </a:p>
        </p:txBody>
      </p:sp>
    </p:spTree>
    <p:extLst>
      <p:ext uri="{BB962C8B-B14F-4D97-AF65-F5344CB8AC3E}">
        <p14:creationId xmlns:p14="http://schemas.microsoft.com/office/powerpoint/2010/main" val="1679578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Code </a:t>
            </a:r>
            <a:br>
              <a:rPr lang="en-US" dirty="0" smtClean="0"/>
            </a:br>
            <a:r>
              <a:rPr lang="en-US" dirty="0" smtClean="0"/>
              <a:t>your body paragraphs</a:t>
            </a:r>
            <a:endParaRPr lang="en-US" dirty="0"/>
          </a:p>
        </p:txBody>
      </p:sp>
      <p:sp>
        <p:nvSpPr>
          <p:cNvPr id="3" name="Content Placeholder 2"/>
          <p:cNvSpPr>
            <a:spLocks noGrp="1"/>
          </p:cNvSpPr>
          <p:nvPr>
            <p:ph idx="1"/>
          </p:nvPr>
        </p:nvSpPr>
        <p:spPr/>
        <p:txBody>
          <a:bodyPr/>
          <a:lstStyle/>
          <a:p>
            <a:r>
              <a:rPr lang="en-US" dirty="0" smtClean="0"/>
              <a:t>Topic Sentence (TS) – </a:t>
            </a:r>
            <a:r>
              <a:rPr lang="en-US" dirty="0" smtClean="0">
                <a:solidFill>
                  <a:srgbClr val="FF0000"/>
                </a:solidFill>
              </a:rPr>
              <a:t>red</a:t>
            </a:r>
          </a:p>
          <a:p>
            <a:r>
              <a:rPr lang="en-US" dirty="0" smtClean="0"/>
              <a:t>Transitions – </a:t>
            </a:r>
            <a:r>
              <a:rPr lang="en-US" dirty="0" smtClean="0">
                <a:solidFill>
                  <a:schemeClr val="accent3"/>
                </a:solidFill>
              </a:rPr>
              <a:t>orange</a:t>
            </a:r>
          </a:p>
          <a:p>
            <a:r>
              <a:rPr lang="en-US" dirty="0" smtClean="0"/>
              <a:t>Intro Evidence – </a:t>
            </a:r>
            <a:r>
              <a:rPr lang="en-US" dirty="0" smtClean="0">
                <a:solidFill>
                  <a:schemeClr val="accent5">
                    <a:lumMod val="75000"/>
                  </a:schemeClr>
                </a:solidFill>
              </a:rPr>
              <a:t>green</a:t>
            </a:r>
          </a:p>
          <a:p>
            <a:r>
              <a:rPr lang="en-US" dirty="0" smtClean="0"/>
              <a:t>Evidence (quotes) – </a:t>
            </a:r>
            <a:r>
              <a:rPr lang="en-US" b="1" dirty="0" smtClean="0"/>
              <a:t>black</a:t>
            </a:r>
          </a:p>
          <a:p>
            <a:r>
              <a:rPr lang="en-US" dirty="0" smtClean="0"/>
              <a:t>Explanation – </a:t>
            </a:r>
            <a:r>
              <a:rPr lang="en-US" dirty="0" smtClean="0">
                <a:solidFill>
                  <a:schemeClr val="accent1"/>
                </a:solidFill>
              </a:rPr>
              <a:t>blue</a:t>
            </a:r>
          </a:p>
          <a:p>
            <a:r>
              <a:rPr lang="en-US" dirty="0" smtClean="0"/>
              <a:t>Concluding sentence – </a:t>
            </a:r>
            <a:r>
              <a:rPr lang="en-US" dirty="0" smtClean="0">
                <a:solidFill>
                  <a:srgbClr val="512359"/>
                </a:solidFill>
              </a:rPr>
              <a:t>purple </a:t>
            </a:r>
            <a:endParaRPr lang="en-US" dirty="0">
              <a:solidFill>
                <a:srgbClr val="512359"/>
              </a:solidFill>
            </a:endParaRPr>
          </a:p>
        </p:txBody>
      </p:sp>
    </p:spTree>
    <p:extLst>
      <p:ext uri="{BB962C8B-B14F-4D97-AF65-F5344CB8AC3E}">
        <p14:creationId xmlns:p14="http://schemas.microsoft.com/office/powerpoint/2010/main" val="52282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370358" cy="762000"/>
          </a:xfrm>
        </p:spPr>
        <p:txBody>
          <a:bodyPr/>
          <a:lstStyle/>
          <a:p>
            <a:r>
              <a:rPr lang="en-US" dirty="0" smtClean="0"/>
              <a:t>Body Paragraphs</a:t>
            </a:r>
            <a:endParaRPr lang="en-US" dirty="0"/>
          </a:p>
        </p:txBody>
      </p:sp>
      <p:sp>
        <p:nvSpPr>
          <p:cNvPr id="3" name="Content Placeholder 2"/>
          <p:cNvSpPr>
            <a:spLocks noGrp="1"/>
          </p:cNvSpPr>
          <p:nvPr>
            <p:ph idx="1"/>
          </p:nvPr>
        </p:nvSpPr>
        <p:spPr>
          <a:xfrm>
            <a:off x="511289" y="444542"/>
            <a:ext cx="8595360" cy="2221949"/>
          </a:xfrm>
          <a:prstGeom prst="rect">
            <a:avLst/>
          </a:prstGeom>
        </p:spPr>
        <p:txBody>
          <a:bodyPr>
            <a:normAutofit fontScale="92500" lnSpcReduction="10000"/>
          </a:bodyPr>
          <a:lstStyle/>
          <a:p>
            <a:pPr lvl="1"/>
            <a:endParaRPr lang="en-US" dirty="0" smtClean="0"/>
          </a:p>
          <a:p>
            <a:pPr lvl="1"/>
            <a:r>
              <a:rPr lang="en-US" dirty="0" smtClean="0"/>
              <a:t>Top bun = topic sentence</a:t>
            </a:r>
          </a:p>
          <a:p>
            <a:pPr lvl="1"/>
            <a:r>
              <a:rPr lang="en-US" dirty="0" smtClean="0"/>
              <a:t>Condiments (sauce) = transitions	</a:t>
            </a:r>
          </a:p>
          <a:p>
            <a:pPr lvl="1"/>
            <a:r>
              <a:rPr lang="en-US" dirty="0" smtClean="0"/>
              <a:t>Meat =intro to evidence/evidence</a:t>
            </a:r>
          </a:p>
          <a:p>
            <a:pPr lvl="1"/>
            <a:r>
              <a:rPr lang="en-US" dirty="0"/>
              <a:t>V</a:t>
            </a:r>
            <a:r>
              <a:rPr lang="en-US" dirty="0" smtClean="0"/>
              <a:t>eggies = explanation</a:t>
            </a:r>
          </a:p>
          <a:p>
            <a:pPr lvl="1"/>
            <a:r>
              <a:rPr lang="en-US" dirty="0" smtClean="0"/>
              <a:t>Bottom bun = concluding sentence</a:t>
            </a:r>
          </a:p>
        </p:txBody>
      </p:sp>
      <p:pic>
        <p:nvPicPr>
          <p:cNvPr id="4" name="Picture 3"/>
          <p:cNvPicPr>
            <a:picLocks noChangeAspect="1"/>
          </p:cNvPicPr>
          <p:nvPr/>
        </p:nvPicPr>
        <p:blipFill rotWithShape="1">
          <a:blip r:embed="rId2"/>
          <a:srcRect t="11553" b="15527"/>
          <a:stretch/>
        </p:blipFill>
        <p:spPr>
          <a:xfrm>
            <a:off x="5515984" y="2666492"/>
            <a:ext cx="3628016" cy="3968305"/>
          </a:xfrm>
          <a:prstGeom prst="rect">
            <a:avLst/>
          </a:prstGeom>
        </p:spPr>
      </p:pic>
      <p:pic>
        <p:nvPicPr>
          <p:cNvPr id="5" name="Picture 4"/>
          <p:cNvPicPr>
            <a:picLocks noChangeAspect="1"/>
          </p:cNvPicPr>
          <p:nvPr/>
        </p:nvPicPr>
        <p:blipFill>
          <a:blip r:embed="rId3"/>
          <a:stretch>
            <a:fillRect/>
          </a:stretch>
        </p:blipFill>
        <p:spPr>
          <a:xfrm>
            <a:off x="274320" y="2666492"/>
            <a:ext cx="2959100" cy="4191508"/>
          </a:xfrm>
          <a:prstGeom prst="rect">
            <a:avLst/>
          </a:prstGeom>
        </p:spPr>
      </p:pic>
      <p:sp>
        <p:nvSpPr>
          <p:cNvPr id="6" name="Left-Right Arrow 5"/>
          <p:cNvSpPr/>
          <p:nvPr/>
        </p:nvSpPr>
        <p:spPr>
          <a:xfrm>
            <a:off x="2617128" y="2763740"/>
            <a:ext cx="3527117" cy="952371"/>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Left-Right Arrow 6"/>
          <p:cNvSpPr/>
          <p:nvPr/>
        </p:nvSpPr>
        <p:spPr>
          <a:xfrm>
            <a:off x="2617128" y="3832646"/>
            <a:ext cx="3527117" cy="952371"/>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Left-Right Arrow 7"/>
          <p:cNvSpPr/>
          <p:nvPr/>
        </p:nvSpPr>
        <p:spPr>
          <a:xfrm>
            <a:off x="2617128" y="4602810"/>
            <a:ext cx="3527117" cy="952371"/>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rgbClr val="2E2224"/>
              </a:solidFill>
            </a:endParaRPr>
          </a:p>
        </p:txBody>
      </p:sp>
      <p:sp>
        <p:nvSpPr>
          <p:cNvPr id="9" name="TextBox 8"/>
          <p:cNvSpPr txBox="1"/>
          <p:nvPr/>
        </p:nvSpPr>
        <p:spPr>
          <a:xfrm>
            <a:off x="3380269" y="2971228"/>
            <a:ext cx="1942253" cy="523220"/>
          </a:xfrm>
          <a:prstGeom prst="rect">
            <a:avLst/>
          </a:prstGeom>
          <a:noFill/>
        </p:spPr>
        <p:txBody>
          <a:bodyPr wrap="square" rtlCol="0">
            <a:spAutoFit/>
          </a:bodyPr>
          <a:lstStyle/>
          <a:p>
            <a:pPr algn="ctr"/>
            <a:r>
              <a:rPr lang="en-US" sz="2800" dirty="0" smtClean="0"/>
              <a:t>Top Bun</a:t>
            </a:r>
            <a:endParaRPr lang="en-US" sz="2800" dirty="0"/>
          </a:p>
        </p:txBody>
      </p:sp>
      <p:sp>
        <p:nvSpPr>
          <p:cNvPr id="10" name="Rectangle 9"/>
          <p:cNvSpPr/>
          <p:nvPr/>
        </p:nvSpPr>
        <p:spPr>
          <a:xfrm>
            <a:off x="3880987" y="4008042"/>
            <a:ext cx="1083224" cy="523220"/>
          </a:xfrm>
          <a:prstGeom prst="rect">
            <a:avLst/>
          </a:prstGeom>
        </p:spPr>
        <p:txBody>
          <a:bodyPr wrap="none">
            <a:spAutoFit/>
          </a:bodyPr>
          <a:lstStyle/>
          <a:p>
            <a:pPr algn="ctr"/>
            <a:r>
              <a:rPr lang="en-US" sz="2800" dirty="0" smtClean="0"/>
              <a:t>Sauce</a:t>
            </a:r>
            <a:endParaRPr lang="en-US" sz="2800" dirty="0"/>
          </a:p>
        </p:txBody>
      </p:sp>
      <p:sp>
        <p:nvSpPr>
          <p:cNvPr id="11" name="Rectangle 10"/>
          <p:cNvSpPr/>
          <p:nvPr/>
        </p:nvSpPr>
        <p:spPr>
          <a:xfrm>
            <a:off x="3932357" y="4790858"/>
            <a:ext cx="980482" cy="523220"/>
          </a:xfrm>
          <a:prstGeom prst="rect">
            <a:avLst/>
          </a:prstGeom>
        </p:spPr>
        <p:txBody>
          <a:bodyPr wrap="none">
            <a:spAutoFit/>
          </a:bodyPr>
          <a:lstStyle/>
          <a:p>
            <a:pPr algn="ctr"/>
            <a:r>
              <a:rPr lang="en-US" sz="2800" dirty="0" smtClean="0"/>
              <a:t>Meat</a:t>
            </a:r>
            <a:endParaRPr lang="en-US" sz="2800" dirty="0"/>
          </a:p>
        </p:txBody>
      </p:sp>
      <p:sp>
        <p:nvSpPr>
          <p:cNvPr id="13" name="Left-Right Arrow 12"/>
          <p:cNvSpPr/>
          <p:nvPr/>
        </p:nvSpPr>
        <p:spPr>
          <a:xfrm>
            <a:off x="2769528" y="5998998"/>
            <a:ext cx="3527117" cy="952371"/>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3380269" y="6161327"/>
            <a:ext cx="1942253" cy="461665"/>
          </a:xfrm>
          <a:prstGeom prst="rect">
            <a:avLst/>
          </a:prstGeom>
          <a:noFill/>
        </p:spPr>
        <p:txBody>
          <a:bodyPr wrap="square" rtlCol="0">
            <a:spAutoFit/>
          </a:bodyPr>
          <a:lstStyle/>
          <a:p>
            <a:pPr algn="ctr"/>
            <a:r>
              <a:rPr lang="en-US" sz="2400" dirty="0" smtClean="0"/>
              <a:t>Bottom Bun</a:t>
            </a:r>
            <a:endParaRPr lang="en-US" sz="2800" dirty="0"/>
          </a:p>
        </p:txBody>
      </p:sp>
      <p:sp>
        <p:nvSpPr>
          <p:cNvPr id="12" name="TextBox 11"/>
          <p:cNvSpPr txBox="1"/>
          <p:nvPr/>
        </p:nvSpPr>
        <p:spPr>
          <a:xfrm>
            <a:off x="6588449" y="1004761"/>
            <a:ext cx="2555551" cy="1200329"/>
          </a:xfrm>
          <a:prstGeom prst="rect">
            <a:avLst/>
          </a:prstGeom>
          <a:noFill/>
        </p:spPr>
        <p:txBody>
          <a:bodyPr wrap="square" rtlCol="0">
            <a:spAutoFit/>
          </a:bodyPr>
          <a:lstStyle/>
          <a:p>
            <a:r>
              <a:rPr lang="en-US" b="1" dirty="0"/>
              <a:t>Think of a body paragraph as a SANDWICH! </a:t>
            </a:r>
          </a:p>
          <a:p>
            <a:endParaRPr lang="en-US" dirty="0"/>
          </a:p>
        </p:txBody>
      </p:sp>
      <p:sp>
        <p:nvSpPr>
          <p:cNvPr id="15" name="Left-Right Arrow 14"/>
          <p:cNvSpPr/>
          <p:nvPr/>
        </p:nvSpPr>
        <p:spPr>
          <a:xfrm>
            <a:off x="2703644" y="5236654"/>
            <a:ext cx="3527117" cy="952371"/>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rgbClr val="2E2224"/>
              </a:solidFill>
            </a:endParaRPr>
          </a:p>
        </p:txBody>
      </p:sp>
      <p:sp>
        <p:nvSpPr>
          <p:cNvPr id="16" name="Rectangle 15"/>
          <p:cNvSpPr/>
          <p:nvPr/>
        </p:nvSpPr>
        <p:spPr>
          <a:xfrm>
            <a:off x="3852375" y="5480270"/>
            <a:ext cx="1329561" cy="523220"/>
          </a:xfrm>
          <a:prstGeom prst="rect">
            <a:avLst/>
          </a:prstGeom>
        </p:spPr>
        <p:txBody>
          <a:bodyPr wrap="none">
            <a:spAutoFit/>
          </a:bodyPr>
          <a:lstStyle/>
          <a:p>
            <a:pPr algn="ctr"/>
            <a:r>
              <a:rPr lang="en-US" sz="2800" dirty="0" smtClean="0"/>
              <a:t>Veggies</a:t>
            </a:r>
            <a:endParaRPr lang="en-US" sz="2800" dirty="0"/>
          </a:p>
        </p:txBody>
      </p:sp>
    </p:spTree>
    <p:extLst>
      <p:ext uri="{BB962C8B-B14F-4D97-AF65-F5344CB8AC3E}">
        <p14:creationId xmlns:p14="http://schemas.microsoft.com/office/powerpoint/2010/main" val="349901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a:t>
            </a:r>
            <a:endParaRPr lang="en-US" dirty="0"/>
          </a:p>
        </p:txBody>
      </p:sp>
      <p:sp>
        <p:nvSpPr>
          <p:cNvPr id="3" name="Content Placeholder 2"/>
          <p:cNvSpPr>
            <a:spLocks noGrp="1"/>
          </p:cNvSpPr>
          <p:nvPr>
            <p:ph idx="1"/>
          </p:nvPr>
        </p:nvSpPr>
        <p:spPr>
          <a:xfrm>
            <a:off x="571500" y="1937786"/>
            <a:ext cx="4224836" cy="4601390"/>
          </a:xfrm>
        </p:spPr>
        <p:txBody>
          <a:bodyPr/>
          <a:lstStyle/>
          <a:p>
            <a:pPr marL="0" indent="0">
              <a:buNone/>
            </a:pPr>
            <a:r>
              <a:rPr lang="en-US" b="1" dirty="0"/>
              <a:t>It is a mini thesis!</a:t>
            </a:r>
          </a:p>
          <a:p>
            <a:pPr lvl="1"/>
            <a:r>
              <a:rPr lang="en-US" dirty="0"/>
              <a:t>It tells us what your entire paragraph is going to be about.  Which should be one of your </a:t>
            </a:r>
            <a:r>
              <a:rPr lang="en-US" dirty="0" err="1"/>
              <a:t>subclaims</a:t>
            </a:r>
            <a:r>
              <a:rPr lang="en-US" dirty="0" smtClean="0"/>
              <a:t>!</a:t>
            </a:r>
          </a:p>
          <a:p>
            <a:pPr lvl="1"/>
            <a:r>
              <a:rPr lang="en-US" dirty="0" smtClean="0"/>
              <a:t>It states the topic/prompt and your </a:t>
            </a:r>
            <a:r>
              <a:rPr lang="en-US" dirty="0" err="1" smtClean="0"/>
              <a:t>subclaim</a:t>
            </a:r>
            <a:r>
              <a:rPr lang="en-US" dirty="0" smtClean="0"/>
              <a:t>.</a:t>
            </a:r>
            <a:endParaRPr lang="en-US" dirty="0"/>
          </a:p>
          <a:p>
            <a:pPr lvl="1"/>
            <a:r>
              <a:rPr lang="en-US" dirty="0"/>
              <a:t>It is the first sentence in your paragraph.</a:t>
            </a:r>
          </a:p>
          <a:p>
            <a:endParaRPr lang="en-US" dirty="0"/>
          </a:p>
        </p:txBody>
      </p:sp>
      <p:pic>
        <p:nvPicPr>
          <p:cNvPr id="4" name="Picture 3"/>
          <p:cNvPicPr>
            <a:picLocks noChangeAspect="1"/>
          </p:cNvPicPr>
          <p:nvPr/>
        </p:nvPicPr>
        <p:blipFill rotWithShape="1">
          <a:blip r:embed="rId2"/>
          <a:srcRect l="35027" t="7329" r="31024" b="7425"/>
          <a:stretch/>
        </p:blipFill>
        <p:spPr>
          <a:xfrm>
            <a:off x="6508280" y="1937786"/>
            <a:ext cx="1878405" cy="4716791"/>
          </a:xfrm>
          <a:prstGeom prst="rect">
            <a:avLst/>
          </a:prstGeom>
        </p:spPr>
      </p:pic>
      <p:sp>
        <p:nvSpPr>
          <p:cNvPr id="5" name="Left Arrow 4"/>
          <p:cNvSpPr/>
          <p:nvPr/>
        </p:nvSpPr>
        <p:spPr>
          <a:xfrm>
            <a:off x="7693999" y="2498111"/>
            <a:ext cx="692686" cy="24781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722920" y="4628855"/>
            <a:ext cx="860042" cy="2519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971293" y="4428800"/>
            <a:ext cx="1521813" cy="400110"/>
          </a:xfrm>
          <a:prstGeom prst="rect">
            <a:avLst/>
          </a:prstGeom>
          <a:noFill/>
        </p:spPr>
        <p:txBody>
          <a:bodyPr wrap="square" rtlCol="0">
            <a:spAutoFit/>
          </a:bodyPr>
          <a:lstStyle/>
          <a:p>
            <a:r>
              <a:rPr lang="en-US" sz="1000" dirty="0" smtClean="0"/>
              <a:t>Mini thesis AKA topic sentence</a:t>
            </a:r>
            <a:endParaRPr lang="en-US" sz="1000" dirty="0"/>
          </a:p>
        </p:txBody>
      </p:sp>
      <p:sp>
        <p:nvSpPr>
          <p:cNvPr id="8" name="TextBox 7"/>
          <p:cNvSpPr txBox="1"/>
          <p:nvPr/>
        </p:nvSpPr>
        <p:spPr>
          <a:xfrm>
            <a:off x="8386685" y="2468926"/>
            <a:ext cx="651922" cy="276999"/>
          </a:xfrm>
          <a:prstGeom prst="rect">
            <a:avLst/>
          </a:prstGeom>
          <a:noFill/>
        </p:spPr>
        <p:txBody>
          <a:bodyPr wrap="square" rtlCol="0">
            <a:spAutoFit/>
          </a:bodyPr>
          <a:lstStyle/>
          <a:p>
            <a:r>
              <a:rPr lang="en-US" sz="1200" dirty="0" smtClean="0"/>
              <a:t>Thesis</a:t>
            </a:r>
            <a:endParaRPr lang="en-US" sz="1200" dirty="0"/>
          </a:p>
        </p:txBody>
      </p:sp>
      <p:sp>
        <p:nvSpPr>
          <p:cNvPr id="9" name="TextBox 8"/>
          <p:cNvSpPr txBox="1"/>
          <p:nvPr/>
        </p:nvSpPr>
        <p:spPr>
          <a:xfrm>
            <a:off x="440801" y="6161310"/>
            <a:ext cx="5667443" cy="646331"/>
          </a:xfrm>
          <a:prstGeom prst="rect">
            <a:avLst/>
          </a:prstGeom>
          <a:noFill/>
        </p:spPr>
        <p:txBody>
          <a:bodyPr wrap="square" rtlCol="0">
            <a:spAutoFit/>
          </a:bodyPr>
          <a:lstStyle/>
          <a:p>
            <a:r>
              <a:rPr lang="en-US" dirty="0" smtClean="0"/>
              <a:t>Example: Las Vegas is the best vacation spot because of it’s shows and attractions. </a:t>
            </a:r>
            <a:endParaRPr lang="en-US" dirty="0"/>
          </a:p>
        </p:txBody>
      </p:sp>
    </p:spTree>
    <p:extLst>
      <p:ext uri="{BB962C8B-B14F-4D97-AF65-F5344CB8AC3E}">
        <p14:creationId xmlns:p14="http://schemas.microsoft.com/office/powerpoint/2010/main" val="15880174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(means change)</a:t>
            </a:r>
            <a:endParaRPr lang="en-US" dirty="0"/>
          </a:p>
        </p:txBody>
      </p:sp>
      <p:sp>
        <p:nvSpPr>
          <p:cNvPr id="3" name="Content Placeholder 2"/>
          <p:cNvSpPr>
            <a:spLocks noGrp="1"/>
          </p:cNvSpPr>
          <p:nvPr>
            <p:ph idx="1"/>
          </p:nvPr>
        </p:nvSpPr>
        <p:spPr>
          <a:xfrm>
            <a:off x="386508" y="1611731"/>
            <a:ext cx="8568222" cy="4932877"/>
          </a:xfrm>
          <a:prstGeom prst="rect">
            <a:avLst/>
          </a:prstGeom>
        </p:spPr>
        <p:txBody>
          <a:bodyPr>
            <a:normAutofit fontScale="92500"/>
          </a:bodyPr>
          <a:lstStyle/>
          <a:p>
            <a:pPr marL="0" indent="0">
              <a:buNone/>
            </a:pPr>
            <a:r>
              <a:rPr lang="en-US" sz="2500" b="1" dirty="0" smtClean="0"/>
              <a:t>Words that help us know you are going to start talking about something else – while still relating to your topic!</a:t>
            </a:r>
          </a:p>
          <a:p>
            <a:pPr lvl="1"/>
            <a:r>
              <a:rPr lang="en-US" sz="2300" b="1" dirty="0" smtClean="0"/>
              <a:t>Moving from one idea to another</a:t>
            </a:r>
            <a:endParaRPr lang="en-US" sz="2300" b="1" dirty="0"/>
          </a:p>
          <a:p>
            <a:pPr marL="0" indent="0">
              <a:buNone/>
            </a:pPr>
            <a:r>
              <a:rPr lang="en-US" sz="1900" dirty="0" smtClean="0"/>
              <a:t>Examples:</a:t>
            </a:r>
          </a:p>
          <a:p>
            <a:r>
              <a:rPr lang="en-US" sz="1900" dirty="0" smtClean="0"/>
              <a:t>Since				</a:t>
            </a:r>
          </a:p>
          <a:p>
            <a:r>
              <a:rPr lang="en-US" sz="1900" dirty="0" smtClean="0"/>
              <a:t>Therefore,</a:t>
            </a:r>
          </a:p>
          <a:p>
            <a:r>
              <a:rPr lang="en-US" sz="1900" dirty="0" smtClean="0"/>
              <a:t>In conclusion,</a:t>
            </a:r>
          </a:p>
          <a:p>
            <a:r>
              <a:rPr lang="en-US" sz="1900" dirty="0" smtClean="0"/>
              <a:t>Although</a:t>
            </a:r>
          </a:p>
          <a:p>
            <a:r>
              <a:rPr lang="en-US" sz="1900" dirty="0" smtClean="0"/>
              <a:t>Even though</a:t>
            </a:r>
          </a:p>
          <a:p>
            <a:r>
              <a:rPr lang="en-US" sz="1900" dirty="0" smtClean="0"/>
              <a:t>However,</a:t>
            </a:r>
          </a:p>
          <a:p>
            <a:pPr marL="0" indent="0">
              <a:buNone/>
            </a:pPr>
            <a:endParaRPr lang="en-US" dirty="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rotWithShape="1">
          <a:blip r:embed="rId2"/>
          <a:srcRect t="10462" r="13365"/>
          <a:stretch/>
        </p:blipFill>
        <p:spPr>
          <a:xfrm>
            <a:off x="3963251" y="3862172"/>
            <a:ext cx="4132414" cy="2407244"/>
          </a:xfrm>
          <a:prstGeom prst="rect">
            <a:avLst/>
          </a:prstGeom>
        </p:spPr>
      </p:pic>
    </p:spTree>
    <p:extLst>
      <p:ext uri="{BB962C8B-B14F-4D97-AF65-F5344CB8AC3E}">
        <p14:creationId xmlns:p14="http://schemas.microsoft.com/office/powerpoint/2010/main" val="1512304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Evidence</a:t>
            </a:r>
            <a:endParaRPr lang="en-US" dirty="0"/>
          </a:p>
        </p:txBody>
      </p:sp>
      <p:sp>
        <p:nvSpPr>
          <p:cNvPr id="3" name="Content Placeholder 2"/>
          <p:cNvSpPr>
            <a:spLocks noGrp="1"/>
          </p:cNvSpPr>
          <p:nvPr>
            <p:ph idx="1"/>
          </p:nvPr>
        </p:nvSpPr>
        <p:spPr>
          <a:xfrm>
            <a:off x="549275" y="1600200"/>
            <a:ext cx="7406136" cy="5096420"/>
          </a:xfrm>
        </p:spPr>
        <p:txBody>
          <a:bodyPr>
            <a:normAutofit fontScale="77500" lnSpcReduction="20000"/>
          </a:bodyPr>
          <a:lstStyle/>
          <a:p>
            <a:pPr marL="0" indent="0">
              <a:buNone/>
            </a:pPr>
            <a:r>
              <a:rPr lang="en-US" b="1" dirty="0" smtClean="0"/>
              <a:t>The information/context you give before you give your evidence (quote, etc.). </a:t>
            </a:r>
          </a:p>
          <a:p>
            <a:r>
              <a:rPr lang="en-US" dirty="0" smtClean="0"/>
              <a:t>4 ways to introduce a piece of evidence:</a:t>
            </a:r>
          </a:p>
          <a:p>
            <a:pPr lvl="1"/>
            <a:r>
              <a:rPr lang="en-US" dirty="0" smtClean="0"/>
              <a:t>#1. Begin a sentence with your own words then complete it with quoted words</a:t>
            </a:r>
            <a:r>
              <a:rPr lang="en-US" sz="1900" dirty="0" smtClean="0">
                <a:solidFill>
                  <a:srgbClr val="FF0000"/>
                </a:solidFill>
              </a:rPr>
              <a:t>. (The man knew he had made a mistake when she said, “I should have listened to the old timer on </a:t>
            </a:r>
            <a:r>
              <a:rPr lang="en-US" sz="1900" dirty="0" err="1" smtClean="0">
                <a:solidFill>
                  <a:srgbClr val="FF0000"/>
                </a:solidFill>
              </a:rPr>
              <a:t>Sulphur</a:t>
            </a:r>
            <a:r>
              <a:rPr lang="en-US" sz="1900" dirty="0" smtClean="0">
                <a:solidFill>
                  <a:srgbClr val="FF0000"/>
                </a:solidFill>
              </a:rPr>
              <a:t> Creek”)</a:t>
            </a:r>
          </a:p>
          <a:p>
            <a:pPr lvl="1"/>
            <a:endParaRPr lang="en-US" sz="1900" dirty="0" smtClean="0">
              <a:solidFill>
                <a:srgbClr val="FF0000"/>
              </a:solidFill>
            </a:endParaRPr>
          </a:p>
          <a:p>
            <a:pPr lvl="1"/>
            <a:r>
              <a:rPr lang="en-US" dirty="0" smtClean="0"/>
              <a:t>#2. Quote an author by naming the source followed by a comma. </a:t>
            </a:r>
            <a:r>
              <a:rPr lang="en-US" sz="1900" dirty="0" smtClean="0">
                <a:solidFill>
                  <a:srgbClr val="FF0000"/>
                </a:solidFill>
              </a:rPr>
              <a:t>(In the book </a:t>
            </a:r>
            <a:r>
              <a:rPr lang="en-US" sz="1900" i="1" dirty="0" smtClean="0">
                <a:solidFill>
                  <a:srgbClr val="FF0000"/>
                </a:solidFill>
              </a:rPr>
              <a:t>To Kill a Mockingbird,  )</a:t>
            </a:r>
          </a:p>
          <a:p>
            <a:pPr lvl="1"/>
            <a:endParaRPr lang="en-US" sz="1900" dirty="0" smtClean="0">
              <a:solidFill>
                <a:srgbClr val="FF0000"/>
              </a:solidFill>
            </a:endParaRPr>
          </a:p>
          <a:p>
            <a:pPr lvl="1"/>
            <a:r>
              <a:rPr lang="en-US" dirty="0" smtClean="0"/>
              <a:t>#3. Use a descriptive verb followed by a comma </a:t>
            </a:r>
            <a:r>
              <a:rPr lang="en-US" sz="1900" dirty="0" smtClean="0">
                <a:solidFill>
                  <a:srgbClr val="FF0000"/>
                </a:solidFill>
              </a:rPr>
              <a:t>(Johnson states/explains/responds, etc.)</a:t>
            </a:r>
          </a:p>
          <a:p>
            <a:pPr lvl="1"/>
            <a:endParaRPr lang="en-US" sz="1900" dirty="0" smtClean="0">
              <a:solidFill>
                <a:srgbClr val="FF0000"/>
              </a:solidFill>
            </a:endParaRPr>
          </a:p>
          <a:p>
            <a:pPr lvl="1"/>
            <a:r>
              <a:rPr lang="en-US" dirty="0" smtClean="0"/>
              <a:t>#4. Give context of the text </a:t>
            </a:r>
            <a:r>
              <a:rPr lang="en-US" sz="1900" dirty="0" smtClean="0">
                <a:solidFill>
                  <a:srgbClr val="FF0000"/>
                </a:solidFill>
              </a:rPr>
              <a:t>(Before Walter </a:t>
            </a:r>
            <a:r>
              <a:rPr lang="en-US" sz="1900" dirty="0" err="1" smtClean="0">
                <a:solidFill>
                  <a:srgbClr val="FF0000"/>
                </a:solidFill>
              </a:rPr>
              <a:t>Mitty</a:t>
            </a:r>
            <a:r>
              <a:rPr lang="en-US" sz="1900" dirty="0">
                <a:solidFill>
                  <a:srgbClr val="FF0000"/>
                </a:solidFill>
              </a:rPr>
              <a:t> </a:t>
            </a:r>
            <a:r>
              <a:rPr lang="en-US" sz="1900" dirty="0" smtClean="0">
                <a:solidFill>
                  <a:srgbClr val="FF0000"/>
                </a:solidFill>
              </a:rPr>
              <a:t>has his first day dream he is driving around town running errands with his wife . . . </a:t>
            </a:r>
            <a:r>
              <a:rPr lang="en-US" sz="1900" dirty="0">
                <a:solidFill>
                  <a:srgbClr val="FF0000"/>
                </a:solidFill>
              </a:rPr>
              <a:t>)</a:t>
            </a:r>
            <a:endParaRPr lang="en-US" sz="1900" dirty="0" smtClean="0">
              <a:solidFill>
                <a:srgbClr val="FF0000"/>
              </a:solidFill>
            </a:endParaRPr>
          </a:p>
          <a:p>
            <a:pPr lvl="1"/>
            <a:endParaRPr lang="en-US" dirty="0" smtClean="0"/>
          </a:p>
          <a:p>
            <a:pPr marL="349250" lvl="1" indent="0">
              <a:buNone/>
            </a:pPr>
            <a:r>
              <a:rPr lang="en-US" dirty="0" smtClean="0"/>
              <a:t>You CANNOT simply put a quote without introducing it.</a:t>
            </a:r>
          </a:p>
          <a:p>
            <a:pPr marL="349250" lvl="1" indent="0">
              <a:buNone/>
            </a:pPr>
            <a:r>
              <a:rPr lang="en-US" dirty="0" smtClean="0"/>
              <a:t>It makes it feel RANDOM and UNINTENTIONAL!</a:t>
            </a:r>
            <a:endParaRPr lang="en-US" dirty="0"/>
          </a:p>
        </p:txBody>
      </p:sp>
      <p:pic>
        <p:nvPicPr>
          <p:cNvPr id="5" name="Picture 4"/>
          <p:cNvPicPr>
            <a:picLocks noChangeAspect="1"/>
          </p:cNvPicPr>
          <p:nvPr/>
        </p:nvPicPr>
        <p:blipFill>
          <a:blip r:embed="rId2"/>
          <a:stretch>
            <a:fillRect/>
          </a:stretch>
        </p:blipFill>
        <p:spPr>
          <a:xfrm>
            <a:off x="7467574" y="5380739"/>
            <a:ext cx="1645202" cy="1645202"/>
          </a:xfrm>
          <a:prstGeom prst="rect">
            <a:avLst/>
          </a:prstGeom>
        </p:spPr>
      </p:pic>
    </p:spTree>
    <p:extLst>
      <p:ext uri="{BB962C8B-B14F-4D97-AF65-F5344CB8AC3E}">
        <p14:creationId xmlns:p14="http://schemas.microsoft.com/office/powerpoint/2010/main" val="32129678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a:xfrm>
            <a:off x="274320" y="1646726"/>
            <a:ext cx="8595360" cy="4937760"/>
          </a:xfrm>
          <a:prstGeom prst="rect">
            <a:avLst/>
          </a:prstGeom>
        </p:spPr>
        <p:txBody>
          <a:bodyPr>
            <a:normAutofit lnSpcReduction="10000"/>
          </a:bodyPr>
          <a:lstStyle/>
          <a:p>
            <a:pPr marL="0" indent="0">
              <a:buNone/>
            </a:pPr>
            <a:r>
              <a:rPr lang="en-US" b="1" dirty="0" smtClean="0"/>
              <a:t>What you are using to prove your point. Evidence must be cited properly.     </a:t>
            </a:r>
            <a:r>
              <a:rPr lang="en-US" dirty="0" smtClean="0"/>
              <a:t>Example of citation:  (Reyes 5)</a:t>
            </a:r>
          </a:p>
          <a:p>
            <a:pPr marL="0" indent="0">
              <a:buNone/>
            </a:pPr>
            <a:r>
              <a:rPr lang="en-US" dirty="0" smtClean="0"/>
              <a:t>Types of evidence:</a:t>
            </a:r>
          </a:p>
          <a:p>
            <a:pPr lvl="1"/>
            <a:r>
              <a:rPr lang="en-US" dirty="0" smtClean="0"/>
              <a:t>Stories</a:t>
            </a:r>
          </a:p>
          <a:p>
            <a:pPr lvl="1"/>
            <a:r>
              <a:rPr lang="en-US" dirty="0" smtClean="0"/>
              <a:t>Summaries</a:t>
            </a:r>
          </a:p>
          <a:p>
            <a:pPr lvl="1"/>
            <a:r>
              <a:rPr lang="en-US" dirty="0" smtClean="0"/>
              <a:t>Interviews</a:t>
            </a:r>
          </a:p>
          <a:p>
            <a:pPr lvl="1"/>
            <a:r>
              <a:rPr lang="en-US" dirty="0" smtClean="0"/>
              <a:t>Articles</a:t>
            </a:r>
          </a:p>
          <a:p>
            <a:pPr lvl="1"/>
            <a:r>
              <a:rPr lang="en-US" dirty="0" smtClean="0"/>
              <a:t>Videos</a:t>
            </a:r>
          </a:p>
          <a:p>
            <a:pPr lvl="1"/>
            <a:r>
              <a:rPr lang="en-US" dirty="0" smtClean="0"/>
              <a:t>Songs</a:t>
            </a:r>
          </a:p>
          <a:p>
            <a:pPr lvl="1"/>
            <a:r>
              <a:rPr lang="en-US" sz="2400" b="1" dirty="0" smtClean="0"/>
              <a:t>Quotes  -    THAT IS THE MOST COMMON! And what we will be focusing on.</a:t>
            </a:r>
          </a:p>
          <a:p>
            <a:pPr lvl="1"/>
            <a:r>
              <a:rPr lang="en-US" dirty="0" smtClean="0"/>
              <a:t>Etc.</a:t>
            </a:r>
          </a:p>
          <a:p>
            <a:pPr lvl="1"/>
            <a:endParaRPr lang="en-US" dirty="0" smtClean="0"/>
          </a:p>
        </p:txBody>
      </p:sp>
      <p:pic>
        <p:nvPicPr>
          <p:cNvPr id="4" name="Picture 3"/>
          <p:cNvPicPr>
            <a:picLocks noChangeAspect="1"/>
          </p:cNvPicPr>
          <p:nvPr/>
        </p:nvPicPr>
        <p:blipFill>
          <a:blip r:embed="rId2"/>
          <a:stretch>
            <a:fillRect/>
          </a:stretch>
        </p:blipFill>
        <p:spPr>
          <a:xfrm>
            <a:off x="6224038" y="287110"/>
            <a:ext cx="2136191" cy="1419148"/>
          </a:xfrm>
          <a:prstGeom prst="rect">
            <a:avLst/>
          </a:prstGeom>
        </p:spPr>
      </p:pic>
      <p:sp>
        <p:nvSpPr>
          <p:cNvPr id="5" name="Up Arrow 4"/>
          <p:cNvSpPr/>
          <p:nvPr/>
        </p:nvSpPr>
        <p:spPr>
          <a:xfrm>
            <a:off x="6800932" y="2519105"/>
            <a:ext cx="314858" cy="7872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7551563" y="2519105"/>
            <a:ext cx="314858" cy="7872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42699" y="3421783"/>
            <a:ext cx="1227432" cy="246221"/>
          </a:xfrm>
          <a:prstGeom prst="rect">
            <a:avLst/>
          </a:prstGeom>
          <a:noFill/>
        </p:spPr>
        <p:txBody>
          <a:bodyPr wrap="none" rtlCol="0">
            <a:spAutoFit/>
          </a:bodyPr>
          <a:lstStyle/>
          <a:p>
            <a:r>
              <a:rPr lang="en-US" sz="1000" dirty="0" smtClean="0"/>
              <a:t>Author last name</a:t>
            </a:r>
            <a:endParaRPr lang="en-US" sz="1000" dirty="0"/>
          </a:p>
        </p:txBody>
      </p:sp>
      <p:sp>
        <p:nvSpPr>
          <p:cNvPr id="8" name="TextBox 7"/>
          <p:cNvSpPr txBox="1"/>
          <p:nvPr/>
        </p:nvSpPr>
        <p:spPr>
          <a:xfrm>
            <a:off x="7370131" y="3421783"/>
            <a:ext cx="992579" cy="246221"/>
          </a:xfrm>
          <a:prstGeom prst="rect">
            <a:avLst/>
          </a:prstGeom>
          <a:noFill/>
        </p:spPr>
        <p:txBody>
          <a:bodyPr wrap="none" rtlCol="0">
            <a:spAutoFit/>
          </a:bodyPr>
          <a:lstStyle/>
          <a:p>
            <a:r>
              <a:rPr lang="en-US" sz="1000" dirty="0" smtClean="0"/>
              <a:t>Page number</a:t>
            </a:r>
            <a:endParaRPr lang="en-US" sz="1000" dirty="0"/>
          </a:p>
        </p:txBody>
      </p:sp>
    </p:spTree>
    <p:extLst>
      <p:ext uri="{BB962C8B-B14F-4D97-AF65-F5344CB8AC3E}">
        <p14:creationId xmlns:p14="http://schemas.microsoft.com/office/powerpoint/2010/main" val="2399517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96816"/>
            <a:ext cx="8042276" cy="1336956"/>
          </a:xfrm>
        </p:spPr>
        <p:txBody>
          <a:bodyPr/>
          <a:lstStyle/>
          <a:p>
            <a:r>
              <a:rPr lang="en-US" dirty="0" smtClean="0"/>
              <a:t>Explanation</a:t>
            </a:r>
            <a:endParaRPr lang="en-US" dirty="0"/>
          </a:p>
        </p:txBody>
      </p:sp>
      <p:sp>
        <p:nvSpPr>
          <p:cNvPr id="3" name="Content Placeholder 2"/>
          <p:cNvSpPr>
            <a:spLocks noGrp="1"/>
          </p:cNvSpPr>
          <p:nvPr>
            <p:ph idx="1"/>
          </p:nvPr>
        </p:nvSpPr>
        <p:spPr>
          <a:xfrm>
            <a:off x="286893" y="1298448"/>
            <a:ext cx="8595360" cy="4937760"/>
          </a:xfrm>
          <a:prstGeom prst="rect">
            <a:avLst/>
          </a:prstGeom>
        </p:spPr>
        <p:txBody>
          <a:bodyPr/>
          <a:lstStyle/>
          <a:p>
            <a:pPr marL="0" indent="0">
              <a:buNone/>
            </a:pPr>
            <a:r>
              <a:rPr lang="en-US" b="1" dirty="0" smtClean="0"/>
              <a:t>Just like the name suggests, explanation just means you explain to the reader why the evidence you are using proves your point.</a:t>
            </a:r>
          </a:p>
          <a:p>
            <a:pPr marL="0" indent="0">
              <a:buNone/>
            </a:pPr>
            <a:endParaRPr lang="en-US" sz="1800" dirty="0" smtClean="0"/>
          </a:p>
          <a:p>
            <a:pPr lvl="1"/>
            <a:r>
              <a:rPr lang="en-US" dirty="0" smtClean="0"/>
              <a:t>You CANNOT assume your reader should just understand why you are using the evidence you are to make your point – explain it to them!</a:t>
            </a:r>
          </a:p>
          <a:p>
            <a:endParaRPr lang="en-US" dirty="0"/>
          </a:p>
        </p:txBody>
      </p:sp>
      <p:pic>
        <p:nvPicPr>
          <p:cNvPr id="4" name="Picture 3"/>
          <p:cNvPicPr>
            <a:picLocks noChangeAspect="1"/>
          </p:cNvPicPr>
          <p:nvPr/>
        </p:nvPicPr>
        <p:blipFill rotWithShape="1">
          <a:blip r:embed="rId2"/>
          <a:srcRect l="6281" r="6157"/>
          <a:stretch/>
        </p:blipFill>
        <p:spPr>
          <a:xfrm>
            <a:off x="5016737" y="3942158"/>
            <a:ext cx="3269528" cy="2817429"/>
          </a:xfrm>
          <a:prstGeom prst="rect">
            <a:avLst/>
          </a:prstGeom>
        </p:spPr>
      </p:pic>
    </p:spTree>
    <p:extLst>
      <p:ext uri="{BB962C8B-B14F-4D97-AF65-F5344CB8AC3E}">
        <p14:creationId xmlns:p14="http://schemas.microsoft.com/office/powerpoint/2010/main" val="287156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Sentence</a:t>
            </a:r>
            <a:endParaRPr lang="en-US" dirty="0"/>
          </a:p>
        </p:txBody>
      </p:sp>
      <p:sp>
        <p:nvSpPr>
          <p:cNvPr id="3" name="Content Placeholder 2"/>
          <p:cNvSpPr>
            <a:spLocks noGrp="1"/>
          </p:cNvSpPr>
          <p:nvPr>
            <p:ph idx="1"/>
          </p:nvPr>
        </p:nvSpPr>
        <p:spPr>
          <a:xfrm>
            <a:off x="571500" y="1904999"/>
            <a:ext cx="8001000" cy="4630875"/>
          </a:xfrm>
        </p:spPr>
        <p:txBody>
          <a:bodyPr>
            <a:normAutofit/>
          </a:bodyPr>
          <a:lstStyle/>
          <a:p>
            <a:pPr marL="0" indent="0">
              <a:buNone/>
            </a:pPr>
            <a:r>
              <a:rPr lang="en-US" b="1" dirty="0" smtClean="0"/>
              <a:t>Summarizes or restates the main idea expressed in the topic sentence.</a:t>
            </a:r>
          </a:p>
          <a:p>
            <a:pPr lvl="1"/>
            <a:r>
              <a:rPr lang="en-US" dirty="0" smtClean="0"/>
              <a:t>Last sentence in your paragraph</a:t>
            </a:r>
            <a:endParaRPr lang="en-US" dirty="0"/>
          </a:p>
        </p:txBody>
      </p:sp>
      <p:pic>
        <p:nvPicPr>
          <p:cNvPr id="4" name="Picture 3"/>
          <p:cNvPicPr>
            <a:picLocks noChangeAspect="1"/>
          </p:cNvPicPr>
          <p:nvPr/>
        </p:nvPicPr>
        <p:blipFill>
          <a:blip r:embed="rId2"/>
          <a:stretch>
            <a:fillRect/>
          </a:stretch>
        </p:blipFill>
        <p:spPr>
          <a:xfrm>
            <a:off x="2840300" y="3954002"/>
            <a:ext cx="2985252" cy="1791151"/>
          </a:xfrm>
          <a:prstGeom prst="rect">
            <a:avLst/>
          </a:prstGeom>
        </p:spPr>
      </p:pic>
    </p:spTree>
    <p:extLst>
      <p:ext uri="{BB962C8B-B14F-4D97-AF65-F5344CB8AC3E}">
        <p14:creationId xmlns:p14="http://schemas.microsoft.com/office/powerpoint/2010/main" val="41958675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594</TotalTime>
  <Words>1400</Words>
  <Application>Microsoft Macintosh PowerPoint</Application>
  <PresentationFormat>On-screen Show (4:3)</PresentationFormat>
  <Paragraphs>161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Body Paragraphs</vt:lpstr>
      <vt:lpstr>Body Paragraph(s)</vt:lpstr>
      <vt:lpstr>Body Paragraphs</vt:lpstr>
      <vt:lpstr>Topic Sentence</vt:lpstr>
      <vt:lpstr>Transitions (means change)</vt:lpstr>
      <vt:lpstr>Introducing Evidence</vt:lpstr>
      <vt:lpstr>Evidence</vt:lpstr>
      <vt:lpstr>Explanation</vt:lpstr>
      <vt:lpstr>Concluding Sentence</vt:lpstr>
      <vt:lpstr>Label the 5 parts of a paragraph with this example paragraph:</vt:lpstr>
      <vt:lpstr>Transitions</vt:lpstr>
      <vt:lpstr>Introducing Evidence</vt:lpstr>
      <vt:lpstr>What are they?  Why do we need them?</vt:lpstr>
      <vt:lpstr>THE 4 WAYS TO INTRODUCE QUOTES:</vt:lpstr>
      <vt:lpstr>THE 4 WAYS TO INTRODUCE QUOTES:</vt:lpstr>
      <vt:lpstr>THE 4 WAYS TO INTRODUCE QUOTES:</vt:lpstr>
      <vt:lpstr>THE 4 WAYS TO INTRODUCE QUOTES:</vt:lpstr>
      <vt:lpstr>Remember IN-TEXT CITATIONS</vt:lpstr>
      <vt:lpstr>Practice Introducing Evidence</vt:lpstr>
      <vt:lpstr>Turn in Introducing Evidence Notes</vt:lpstr>
      <vt:lpstr>Color Code  your body paragraphs</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 Paragraphs</dc:title>
  <dc:creator>Daisy Espinoza</dc:creator>
  <cp:lastModifiedBy>Daisy Espinoza</cp:lastModifiedBy>
  <cp:revision>32</cp:revision>
  <dcterms:created xsi:type="dcterms:W3CDTF">2016-09-08T03:23:52Z</dcterms:created>
  <dcterms:modified xsi:type="dcterms:W3CDTF">2018-11-01T04:53:13Z</dcterms:modified>
</cp:coreProperties>
</file>