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9" r:id="rId4"/>
    <p:sldId id="260" r:id="rId5"/>
    <p:sldId id="261" r:id="rId6"/>
    <p:sldId id="265" r:id="rId7"/>
    <p:sldId id="258" r:id="rId8"/>
    <p:sldId id="272" r:id="rId9"/>
    <p:sldId id="263" r:id="rId10"/>
    <p:sldId id="264" r:id="rId11"/>
    <p:sldId id="267" r:id="rId12"/>
    <p:sldId id="268" r:id="rId13"/>
    <p:sldId id="269" r:id="rId14"/>
    <p:sldId id="270" r:id="rId15"/>
    <p:sldId id="271"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6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B5ECD5-515E-4817-8A06-1D2ED2C83850}" type="datetime4">
              <a:rPr lang="en-US" smtClean="0"/>
              <a:pPr/>
              <a:t>February 7, 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February 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February 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D1919-1B5F-4141-B613-3E5C6008A186}" type="datetime4">
              <a:rPr lang="en-US" smtClean="0"/>
              <a:pPr/>
              <a:t>February 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AD22427-B1DD-49E6-9F05-DE0F1467D7DC}" type="datetime4">
              <a:rPr lang="en-US" smtClean="0"/>
              <a:pPr/>
              <a:t>February 7, 2018</a:t>
            </a:fld>
            <a:endParaRPr lang="en-US"/>
          </a:p>
        </p:txBody>
      </p:sp>
      <p:sp>
        <p:nvSpPr>
          <p:cNvPr id="8" name="Slide Number Placeholder 7"/>
          <p:cNvSpPr>
            <a:spLocks noGrp="1"/>
          </p:cNvSpPr>
          <p:nvPr>
            <p:ph type="sldNum" sz="quarter" idx="11"/>
          </p:nvPr>
        </p:nvSpPr>
        <p:spPr/>
        <p:txBody>
          <a:bodyPr/>
          <a:lstStyle/>
          <a:p>
            <a:fld id="{1D72EBF8-7CF5-44B7-B2BF-E22DE4D0703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CCA7B5-8BC9-491C-A887-7C3E7ED947D8}" type="datetime4">
              <a:rPr lang="en-US" smtClean="0"/>
              <a:pPr/>
              <a:t>February 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A18ED0-40F2-434C-A848-B92581875164}" type="datetime4">
              <a:rPr lang="en-US" smtClean="0"/>
              <a:pPr/>
              <a:t>February 7,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February 7,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24E59-01D0-4537-B876-7E5EC75B028D}" type="datetime4">
              <a:rPr lang="en-US" smtClean="0"/>
              <a:pPr/>
              <a:t>February 7,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A2E49-18A1-40BC-BA5D-5A2EC8FDDF15}" type="datetime4">
              <a:rPr lang="en-US" smtClean="0"/>
              <a:pPr/>
              <a:t>February 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83DA4-3B24-449B-95CA-514EB7E30A99}" type="datetime4">
              <a:rPr lang="en-US" smtClean="0"/>
              <a:pPr/>
              <a:t>February 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D72EBF8-7CF5-44B7-B2BF-E22DE4D0703D}"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42120D2-3948-4F8F-BE5D-E7E7D97880B2}" type="datetime4">
              <a:rPr lang="en-US" smtClean="0"/>
              <a:pPr/>
              <a:t>February 7, 2018</a:t>
            </a:fld>
            <a:endParaRPr lang="en-US" dirty="0" err="1"/>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D72EBF8-7CF5-44B7-B2BF-E22DE4D0703D}"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Conclusion</a:t>
            </a:r>
            <a:br>
              <a:rPr lang="en-US" sz="4400" dirty="0" smtClean="0"/>
            </a:br>
            <a:r>
              <a:rPr lang="en-US" sz="4400" dirty="0" smtClean="0"/>
              <a:t>and </a:t>
            </a:r>
            <a:r>
              <a:rPr lang="en-US" sz="4400" dirty="0" err="1" smtClean="0"/>
              <a:t>mla</a:t>
            </a:r>
            <a:r>
              <a:rPr lang="en-US" sz="4400" dirty="0" smtClean="0"/>
              <a:t> format</a:t>
            </a:r>
            <a:endParaRPr lang="en-US" sz="4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1475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br>
              <a:rPr lang="en-US" dirty="0" smtClean="0"/>
            </a:br>
            <a:r>
              <a:rPr lang="en-US" sz="1200" dirty="0" smtClean="0"/>
              <a:t>Underline restated thesis</a:t>
            </a:r>
            <a:br>
              <a:rPr lang="en-US" sz="1200" dirty="0" smtClean="0"/>
            </a:br>
            <a:r>
              <a:rPr lang="en-US" sz="1200" dirty="0" smtClean="0"/>
              <a:t>put a square around the “so what” component</a:t>
            </a:r>
            <a:br>
              <a:rPr lang="en-US" sz="1200" dirty="0" smtClean="0"/>
            </a:br>
            <a:r>
              <a:rPr lang="en-US" sz="1200" dirty="0" smtClean="0"/>
              <a:t>put a circle around the call to action component</a:t>
            </a:r>
            <a:endParaRPr lang="en-US" sz="1200" dirty="0"/>
          </a:p>
        </p:txBody>
      </p:sp>
      <p:sp>
        <p:nvSpPr>
          <p:cNvPr id="3" name="Content Placeholder 2"/>
          <p:cNvSpPr>
            <a:spLocks noGrp="1"/>
          </p:cNvSpPr>
          <p:nvPr>
            <p:ph idx="1"/>
          </p:nvPr>
        </p:nvSpPr>
        <p:spPr/>
        <p:txBody>
          <a:bodyPr>
            <a:normAutofit lnSpcReduction="10000"/>
          </a:bodyPr>
          <a:lstStyle/>
          <a:p>
            <a:r>
              <a:rPr lang="en-US" dirty="0">
                <a:solidFill>
                  <a:schemeClr val="tx1">
                    <a:lumMod val="95000"/>
                  </a:schemeClr>
                </a:solidFill>
              </a:rPr>
              <a:t>Although many people believe that Las Vegas is not the best vacation spot in the US it really is. You see, Las Vegas has many shows and attractions such as Cirque du Soleil, dance clubs, and a dolphin habitat. Not to mention, you can take a trip there anytime of the year since the weather is always pleasant. And finally, it is affordable to travel to Las Vegas without breaking the bank like you would in other places in the US. So many people have a hard time deciding where to go on vacation because they aren’t familiar with places that they can go to in the US which are not only fun but also affordable. That is why people should research before making their decision of where to go on vacation, otherwise they will miss the opportunity to discover places like Las Vegas.</a:t>
            </a:r>
          </a:p>
          <a:p>
            <a:endParaRPr lang="en-US" dirty="0"/>
          </a:p>
        </p:txBody>
      </p:sp>
    </p:spTree>
    <p:extLst>
      <p:ext uri="{BB962C8B-B14F-4D97-AF65-F5344CB8AC3E}">
        <p14:creationId xmlns:p14="http://schemas.microsoft.com/office/powerpoint/2010/main" val="32495790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0"/>
            <a:ext cx="5791200" cy="1371600"/>
          </a:xfrm>
        </p:spPr>
        <p:txBody>
          <a:bodyPr/>
          <a:lstStyle/>
          <a:p>
            <a:r>
              <a:rPr lang="en-US" dirty="0" err="1" smtClean="0"/>
              <a:t>Mla</a:t>
            </a:r>
            <a:r>
              <a:rPr lang="en-US" dirty="0" smtClean="0"/>
              <a:t> format</a:t>
            </a:r>
            <a:endParaRPr lang="en-US" dirty="0"/>
          </a:p>
        </p:txBody>
      </p:sp>
      <p:sp>
        <p:nvSpPr>
          <p:cNvPr id="3" name="Content Placeholder 2"/>
          <p:cNvSpPr>
            <a:spLocks noGrp="1"/>
          </p:cNvSpPr>
          <p:nvPr>
            <p:ph idx="1"/>
          </p:nvPr>
        </p:nvSpPr>
        <p:spPr>
          <a:xfrm>
            <a:off x="457200" y="1346200"/>
            <a:ext cx="7620000" cy="4373563"/>
          </a:xfrm>
        </p:spPr>
        <p:txBody>
          <a:bodyPr/>
          <a:lstStyle/>
          <a:p>
            <a:r>
              <a:rPr lang="en-US" dirty="0" smtClean="0"/>
              <a:t>The basics: Double spaced, 12 </a:t>
            </a:r>
            <a:r>
              <a:rPr lang="en-US" dirty="0" err="1" smtClean="0"/>
              <a:t>pt</a:t>
            </a:r>
            <a:r>
              <a:rPr lang="en-US" dirty="0" smtClean="0"/>
              <a:t> font, Times New Roman</a:t>
            </a:r>
          </a:p>
          <a:p>
            <a:r>
              <a:rPr lang="en-US" dirty="0" smtClean="0"/>
              <a:t>Indent at the beginning of paragraphs!</a:t>
            </a:r>
          </a:p>
          <a:p>
            <a:endParaRPr lang="en-US" dirty="0" smtClean="0"/>
          </a:p>
          <a:p>
            <a:endParaRPr lang="en-US" dirty="0"/>
          </a:p>
          <a:p>
            <a:endParaRPr lang="en-US" dirty="0"/>
          </a:p>
        </p:txBody>
      </p:sp>
      <p:pic>
        <p:nvPicPr>
          <p:cNvPr id="5" name="Picture 4" descr="Screen Shot 2015-12-08 at 12.19.17 AM.png"/>
          <p:cNvPicPr>
            <a:picLocks noChangeAspect="1"/>
          </p:cNvPicPr>
          <p:nvPr/>
        </p:nvPicPr>
        <p:blipFill rotWithShape="1">
          <a:blip r:embed="rId2">
            <a:extLst>
              <a:ext uri="{28A0092B-C50C-407E-A947-70E740481C1C}">
                <a14:useLocalDpi xmlns:a14="http://schemas.microsoft.com/office/drawing/2010/main" val="0"/>
              </a:ext>
            </a:extLst>
          </a:blip>
          <a:srcRect l="5000" r="7872"/>
          <a:stretch/>
        </p:blipFill>
        <p:spPr>
          <a:xfrm>
            <a:off x="457200" y="2165572"/>
            <a:ext cx="7966973" cy="4324865"/>
          </a:xfrm>
          <a:prstGeom prst="rect">
            <a:avLst/>
          </a:prstGeom>
        </p:spPr>
      </p:pic>
      <p:sp>
        <p:nvSpPr>
          <p:cNvPr id="4" name="Rectangle 3"/>
          <p:cNvSpPr/>
          <p:nvPr/>
        </p:nvSpPr>
        <p:spPr>
          <a:xfrm>
            <a:off x="2318126" y="4555204"/>
            <a:ext cx="1471506" cy="3023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954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quote</a:t>
            </a:r>
            <a:endParaRPr lang="en-US" dirty="0"/>
          </a:p>
        </p:txBody>
      </p:sp>
      <p:pic>
        <p:nvPicPr>
          <p:cNvPr id="5" name="Content Placeholder 4" descr="Screen Shot 2015-12-08 at 12.13.17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5138" r="-5138"/>
          <a:stretch/>
        </p:blipFill>
        <p:spPr>
          <a:xfrm>
            <a:off x="457200" y="1387475"/>
            <a:ext cx="8385175" cy="5176838"/>
          </a:xfrm>
        </p:spPr>
      </p:pic>
      <p:sp>
        <p:nvSpPr>
          <p:cNvPr id="6" name="Right Arrow 5"/>
          <p:cNvSpPr/>
          <p:nvPr/>
        </p:nvSpPr>
        <p:spPr>
          <a:xfrm>
            <a:off x="175846" y="3262923"/>
            <a:ext cx="1309077" cy="1016000"/>
          </a:xfrm>
          <a:prstGeom prs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2598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60" y="276646"/>
            <a:ext cx="7659389" cy="1655755"/>
          </a:xfrm>
        </p:spPr>
        <p:txBody>
          <a:bodyPr>
            <a:normAutofit fontScale="90000"/>
          </a:bodyPr>
          <a:lstStyle/>
          <a:p>
            <a:r>
              <a:rPr lang="en-US" dirty="0" smtClean="0"/>
              <a:t>Title of books/movies – italics</a:t>
            </a:r>
            <a:br>
              <a:rPr lang="en-US" dirty="0" smtClean="0"/>
            </a:br>
            <a:r>
              <a:rPr lang="en-US" dirty="0" smtClean="0"/>
              <a:t>articles in quotation marks</a:t>
            </a:r>
            <a:endParaRPr lang="en-US" dirty="0"/>
          </a:p>
        </p:txBody>
      </p:sp>
      <p:pic>
        <p:nvPicPr>
          <p:cNvPr id="4" name="Content Placeholder 3" descr="Screen Shot 2015-12-08 at 12.22.47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8677" t="-1179" r="7509" b="3958"/>
          <a:stretch/>
        </p:blipFill>
        <p:spPr>
          <a:xfrm>
            <a:off x="457200" y="1932401"/>
            <a:ext cx="8545350" cy="2569390"/>
          </a:xfrm>
        </p:spPr>
      </p:pic>
      <p:sp>
        <p:nvSpPr>
          <p:cNvPr id="6" name="Up Arrow 5"/>
          <p:cNvSpPr/>
          <p:nvPr/>
        </p:nvSpPr>
        <p:spPr>
          <a:xfrm>
            <a:off x="7348859" y="4099396"/>
            <a:ext cx="943581" cy="1521555"/>
          </a:xfrm>
          <a:prstGeom prst="upArrow">
            <a:avLst/>
          </a:prstGeom>
          <a:noFill/>
          <a:ln w="28575" cmpd="sng">
            <a:solidFill>
              <a:srgbClr val="D128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Down Arrow 6"/>
          <p:cNvSpPr/>
          <p:nvPr/>
        </p:nvSpPr>
        <p:spPr>
          <a:xfrm>
            <a:off x="7820650" y="276646"/>
            <a:ext cx="830420" cy="1655755"/>
          </a:xfrm>
          <a:prstGeom prst="downArrow">
            <a:avLst/>
          </a:prstGeom>
          <a:solidFill>
            <a:srgbClr val="FFFFFF"/>
          </a:solidFill>
          <a:ln w="28575" cmpd="sng">
            <a:solidFill>
              <a:srgbClr val="D1282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12991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83"/>
            <a:ext cx="3468530" cy="716174"/>
          </a:xfrm>
        </p:spPr>
        <p:txBody>
          <a:bodyPr/>
          <a:lstStyle/>
          <a:p>
            <a:r>
              <a:rPr lang="en-US" dirty="0" smtClean="0"/>
              <a:t>Work cited</a:t>
            </a:r>
            <a:endParaRPr lang="en-US" dirty="0"/>
          </a:p>
        </p:txBody>
      </p:sp>
      <p:pic>
        <p:nvPicPr>
          <p:cNvPr id="4" name="Content Placeholder 3" descr="Screen Shot 2015-12-08 at 12.23.57 AM.png"/>
          <p:cNvPicPr>
            <a:picLocks noGrp="1" noChangeAspect="1"/>
          </p:cNvPicPr>
          <p:nvPr>
            <p:ph idx="1"/>
          </p:nvPr>
        </p:nvPicPr>
        <p:blipFill>
          <a:blip r:embed="rId2">
            <a:extLst>
              <a:ext uri="{28A0092B-C50C-407E-A947-70E740481C1C}">
                <a14:useLocalDpi xmlns:a14="http://schemas.microsoft.com/office/drawing/2010/main" val="0"/>
              </a:ext>
            </a:extLst>
          </a:blip>
          <a:srcRect t="3851" b="3851"/>
          <a:stretch>
            <a:fillRect/>
          </a:stretch>
        </p:blipFill>
        <p:spPr>
          <a:xfrm>
            <a:off x="0" y="1863572"/>
            <a:ext cx="8701725" cy="4994428"/>
          </a:xfrm>
        </p:spPr>
      </p:pic>
      <p:sp>
        <p:nvSpPr>
          <p:cNvPr id="5" name="TextBox 4"/>
          <p:cNvSpPr txBox="1"/>
          <p:nvPr/>
        </p:nvSpPr>
        <p:spPr>
          <a:xfrm>
            <a:off x="3553233" y="138811"/>
            <a:ext cx="5354224" cy="1754327"/>
          </a:xfrm>
          <a:prstGeom prst="rect">
            <a:avLst/>
          </a:prstGeom>
          <a:noFill/>
        </p:spPr>
        <p:txBody>
          <a:bodyPr wrap="square" rtlCol="0">
            <a:spAutoFit/>
          </a:bodyPr>
          <a:lstStyle/>
          <a:p>
            <a:pPr marL="342900" indent="-342900">
              <a:buAutoNum type="arabicPeriod"/>
            </a:pPr>
            <a:r>
              <a:rPr lang="en-US" b="1" dirty="0" smtClean="0"/>
              <a:t>It needs to be in alphabetical order</a:t>
            </a:r>
          </a:p>
          <a:p>
            <a:pPr marL="342900" indent="-342900">
              <a:buAutoNum type="arabicPeriod"/>
            </a:pPr>
            <a:r>
              <a:rPr lang="en-US" b="1" dirty="0" smtClean="0"/>
              <a:t>It needs to have proper items italicized</a:t>
            </a:r>
          </a:p>
          <a:p>
            <a:pPr marL="342900" indent="-342900">
              <a:buAutoNum type="arabicPeriod"/>
            </a:pPr>
            <a:r>
              <a:rPr lang="en-US" b="1" dirty="0" smtClean="0"/>
              <a:t>Page numbers if necessary</a:t>
            </a:r>
          </a:p>
          <a:p>
            <a:pPr marL="342900" indent="-342900">
              <a:buAutoNum type="arabicPeriod"/>
            </a:pPr>
            <a:r>
              <a:rPr lang="en-US" b="1" dirty="0" smtClean="0"/>
              <a:t>Still needs to be 12 pt. font, Times New Roman, Double Spaced</a:t>
            </a:r>
          </a:p>
          <a:p>
            <a:pPr marL="342900" indent="-342900">
              <a:buAutoNum type="arabicPeriod"/>
            </a:pPr>
            <a:r>
              <a:rPr lang="en-US" b="1" dirty="0" smtClean="0"/>
              <a:t>Hanging indent if more than two lines</a:t>
            </a:r>
            <a:endParaRPr lang="en-US" b="1" dirty="0"/>
          </a:p>
        </p:txBody>
      </p:sp>
    </p:spTree>
    <p:extLst>
      <p:ext uri="{BB962C8B-B14F-4D97-AF65-F5344CB8AC3E}">
        <p14:creationId xmlns:p14="http://schemas.microsoft.com/office/powerpoint/2010/main" val="2180782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70030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a:t>
            </a:r>
            <a:endParaRPr lang="en-US" dirty="0"/>
          </a:p>
        </p:txBody>
      </p:sp>
      <p:sp>
        <p:nvSpPr>
          <p:cNvPr id="3" name="Content Placeholder 2"/>
          <p:cNvSpPr>
            <a:spLocks noGrp="1"/>
          </p:cNvSpPr>
          <p:nvPr>
            <p:ph idx="1"/>
          </p:nvPr>
        </p:nvSpPr>
        <p:spPr/>
        <p:txBody>
          <a:bodyPr>
            <a:normAutofit/>
          </a:bodyPr>
          <a:lstStyle/>
          <a:p>
            <a:r>
              <a:rPr lang="en-US" dirty="0" smtClean="0"/>
              <a:t>If you need a review of what MLA looks like you can find it on my website!</a:t>
            </a:r>
          </a:p>
          <a:p>
            <a:endParaRPr lang="en-US" dirty="0"/>
          </a:p>
          <a:p>
            <a:pPr marL="457200" indent="-457200">
              <a:buAutoNum type="arabicPeriod"/>
            </a:pPr>
            <a:r>
              <a:rPr lang="en-US" b="0" dirty="0" smtClean="0"/>
              <a:t>Go to my website</a:t>
            </a:r>
            <a:endParaRPr lang="en-US" b="0" dirty="0"/>
          </a:p>
          <a:p>
            <a:pPr marL="457200" indent="-457200">
              <a:buAutoNum type="arabicPeriod"/>
            </a:pPr>
            <a:r>
              <a:rPr lang="en-US" b="0" dirty="0" smtClean="0"/>
              <a:t>Click on English 10 Resources </a:t>
            </a:r>
          </a:p>
          <a:p>
            <a:pPr marL="457200" indent="-457200">
              <a:buAutoNum type="arabicPeriod"/>
            </a:pPr>
            <a:r>
              <a:rPr lang="en-US" b="0" dirty="0" smtClean="0"/>
              <a:t>Under Term 1 &amp; 2  you will see “Dystopian Book Clubs”</a:t>
            </a:r>
          </a:p>
          <a:p>
            <a:pPr marL="457200" indent="-457200">
              <a:buAutoNum type="arabicPeriod"/>
            </a:pPr>
            <a:r>
              <a:rPr lang="en-US" b="0" dirty="0" smtClean="0"/>
              <a:t>It will make you sign in to </a:t>
            </a:r>
            <a:r>
              <a:rPr lang="en-US" b="0" dirty="0" err="1" smtClean="0"/>
              <a:t>google</a:t>
            </a:r>
            <a:r>
              <a:rPr lang="en-US" b="0" dirty="0" smtClean="0"/>
              <a:t> and be under “MLA Fake Essay”</a:t>
            </a:r>
          </a:p>
        </p:txBody>
      </p:sp>
    </p:spTree>
    <p:extLst>
      <p:ext uri="{BB962C8B-B14F-4D97-AF65-F5344CB8AC3E}">
        <p14:creationId xmlns:p14="http://schemas.microsoft.com/office/powerpoint/2010/main" val="8183767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conclusion?</a:t>
            </a:r>
            <a:endParaRPr lang="en-US" dirty="0"/>
          </a:p>
        </p:txBody>
      </p:sp>
      <p:sp>
        <p:nvSpPr>
          <p:cNvPr id="3" name="Content Placeholder 2"/>
          <p:cNvSpPr>
            <a:spLocks noGrp="1"/>
          </p:cNvSpPr>
          <p:nvPr>
            <p:ph idx="1"/>
          </p:nvPr>
        </p:nvSpPr>
        <p:spPr/>
        <p:txBody>
          <a:bodyPr>
            <a:normAutofit/>
          </a:bodyPr>
          <a:lstStyle/>
          <a:p>
            <a:pPr marL="68580" indent="0">
              <a:buNone/>
            </a:pPr>
            <a:r>
              <a:rPr lang="en-US" dirty="0" smtClean="0"/>
              <a:t>Definition: </a:t>
            </a:r>
            <a:r>
              <a:rPr lang="en-US" b="0" dirty="0" smtClean="0"/>
              <a:t>A conclusion paragraph wraps up what you have been discussing in your paper.</a:t>
            </a:r>
          </a:p>
          <a:p>
            <a:pPr marL="68580" indent="0">
              <a:buNone/>
            </a:pPr>
            <a:endParaRPr lang="en-US" dirty="0"/>
          </a:p>
          <a:p>
            <a:pPr marL="68580" indent="0">
              <a:buNone/>
            </a:pPr>
            <a:r>
              <a:rPr lang="en-US" dirty="0" smtClean="0"/>
              <a:t>Your conclusion must:</a:t>
            </a:r>
          </a:p>
          <a:p>
            <a:r>
              <a:rPr lang="en-US" b="0" dirty="0" smtClean="0"/>
              <a:t>1. Restate your thesis</a:t>
            </a:r>
          </a:p>
          <a:p>
            <a:r>
              <a:rPr lang="en-US" b="0" dirty="0" smtClean="0"/>
              <a:t>2. Answer the “So What?” question  (why your topic matters!)</a:t>
            </a:r>
          </a:p>
          <a:p>
            <a:r>
              <a:rPr lang="en-US" b="0" dirty="0" smtClean="0"/>
              <a:t>3. And have a call to action</a:t>
            </a:r>
            <a:endParaRPr lang="en-US" b="0" dirty="0"/>
          </a:p>
        </p:txBody>
      </p:sp>
      <p:pic>
        <p:nvPicPr>
          <p:cNvPr id="4" name="Picture 3"/>
          <p:cNvPicPr>
            <a:picLocks noChangeAspect="1"/>
          </p:cNvPicPr>
          <p:nvPr/>
        </p:nvPicPr>
        <p:blipFill>
          <a:blip r:embed="rId2"/>
          <a:stretch>
            <a:fillRect/>
          </a:stretch>
        </p:blipFill>
        <p:spPr>
          <a:xfrm>
            <a:off x="5838643" y="4475389"/>
            <a:ext cx="2971612" cy="2228709"/>
          </a:xfrm>
          <a:prstGeom prst="rect">
            <a:avLst/>
          </a:prstGeom>
          <a:ln>
            <a:noFill/>
          </a:ln>
          <a:effectLst>
            <a:softEdge rad="112500"/>
          </a:effectLst>
        </p:spPr>
      </p:pic>
    </p:spTree>
    <p:extLst>
      <p:ext uri="{BB962C8B-B14F-4D97-AF65-F5344CB8AC3E}">
        <p14:creationId xmlns:p14="http://schemas.microsoft.com/office/powerpoint/2010/main" val="1681172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Restate thesis</a:t>
            </a:r>
            <a:endParaRPr lang="en-US" dirty="0"/>
          </a:p>
        </p:txBody>
      </p:sp>
      <p:sp>
        <p:nvSpPr>
          <p:cNvPr id="3" name="Content Placeholder 2"/>
          <p:cNvSpPr>
            <a:spLocks noGrp="1"/>
          </p:cNvSpPr>
          <p:nvPr>
            <p:ph idx="1"/>
          </p:nvPr>
        </p:nvSpPr>
        <p:spPr/>
        <p:txBody>
          <a:bodyPr>
            <a:normAutofit lnSpcReduction="10000"/>
          </a:bodyPr>
          <a:lstStyle/>
          <a:p>
            <a:pPr marL="342900" indent="-342900">
              <a:lnSpc>
                <a:spcPct val="90000"/>
              </a:lnSpc>
              <a:spcAft>
                <a:spcPts val="0"/>
              </a:spcAft>
              <a:buFont typeface="Arial"/>
              <a:buChar char="•"/>
            </a:pPr>
            <a:r>
              <a:rPr lang="en-US" b="0" dirty="0" smtClean="0"/>
              <a:t>You restate your thesis</a:t>
            </a:r>
          </a:p>
          <a:p>
            <a:pPr>
              <a:lnSpc>
                <a:spcPct val="90000"/>
              </a:lnSpc>
              <a:spcAft>
                <a:spcPts val="0"/>
              </a:spcAft>
            </a:pPr>
            <a:r>
              <a:rPr lang="en-US" b="0" dirty="0" smtClean="0"/>
              <a:t>(or say it again) but not in the</a:t>
            </a:r>
          </a:p>
          <a:p>
            <a:pPr>
              <a:lnSpc>
                <a:spcPct val="90000"/>
              </a:lnSpc>
              <a:spcAft>
                <a:spcPts val="0"/>
              </a:spcAft>
            </a:pPr>
            <a:r>
              <a:rPr lang="en-US" b="0" dirty="0" smtClean="0"/>
              <a:t> same exact words. </a:t>
            </a:r>
          </a:p>
          <a:p>
            <a:pPr>
              <a:lnSpc>
                <a:spcPct val="90000"/>
              </a:lnSpc>
              <a:spcAft>
                <a:spcPts val="0"/>
              </a:spcAft>
            </a:pPr>
            <a:r>
              <a:rPr lang="en-US" b="0" dirty="0" smtClean="0"/>
              <a:t>Still have your </a:t>
            </a:r>
            <a:r>
              <a:rPr lang="en-US" b="0" dirty="0" err="1" smtClean="0"/>
              <a:t>subclaims</a:t>
            </a:r>
            <a:r>
              <a:rPr lang="en-US" b="0" dirty="0" smtClean="0"/>
              <a:t> in order though!</a:t>
            </a:r>
          </a:p>
          <a:p>
            <a:endParaRPr lang="en-US" dirty="0" smtClean="0"/>
          </a:p>
          <a:p>
            <a:pPr marL="68580"/>
            <a:r>
              <a:rPr lang="en-US" i="1" dirty="0" smtClean="0">
                <a:solidFill>
                  <a:schemeClr val="tx1">
                    <a:lumMod val="95000"/>
                  </a:schemeClr>
                </a:solidFill>
              </a:rPr>
              <a:t>Example</a:t>
            </a:r>
            <a:r>
              <a:rPr lang="en-US" dirty="0">
                <a:solidFill>
                  <a:schemeClr val="tx1">
                    <a:lumMod val="95000"/>
                  </a:schemeClr>
                </a:solidFill>
              </a:rPr>
              <a:t>: </a:t>
            </a:r>
            <a:r>
              <a:rPr lang="en-US" b="0" dirty="0">
                <a:solidFill>
                  <a:schemeClr val="tx1">
                    <a:lumMod val="95000"/>
                  </a:schemeClr>
                </a:solidFill>
              </a:rPr>
              <a:t>Dogs are better than cats because they keep you active, you can teach them tricks, and they are very loyal. </a:t>
            </a:r>
          </a:p>
          <a:p>
            <a:pPr marL="68580"/>
            <a:r>
              <a:rPr lang="en-US" dirty="0">
                <a:solidFill>
                  <a:schemeClr val="tx1">
                    <a:lumMod val="95000"/>
                  </a:schemeClr>
                </a:solidFill>
              </a:rPr>
              <a:t>Although many people believe cats are better than dogs that is not the case. People with dogs are prone to do more outdoor activities which will help them stay active. You can also teach dogs tricks which is something you can’t do with cats. And finally, dogs are loyal and willing to be by your side no matter what. </a:t>
            </a:r>
          </a:p>
          <a:p>
            <a:endParaRPr lang="en-US" dirty="0" smtClean="0"/>
          </a:p>
        </p:txBody>
      </p:sp>
      <p:pic>
        <p:nvPicPr>
          <p:cNvPr id="4" name="Picture 3"/>
          <p:cNvPicPr>
            <a:picLocks noChangeAspect="1"/>
          </p:cNvPicPr>
          <p:nvPr/>
        </p:nvPicPr>
        <p:blipFill>
          <a:blip r:embed="rId2"/>
          <a:stretch>
            <a:fillRect/>
          </a:stretch>
        </p:blipFill>
        <p:spPr>
          <a:xfrm>
            <a:off x="5409991" y="152718"/>
            <a:ext cx="3402904" cy="2382033"/>
          </a:xfrm>
          <a:prstGeom prst="rect">
            <a:avLst/>
          </a:prstGeom>
        </p:spPr>
      </p:pic>
    </p:spTree>
    <p:extLst>
      <p:ext uri="{BB962C8B-B14F-4D97-AF65-F5344CB8AC3E}">
        <p14:creationId xmlns:p14="http://schemas.microsoft.com/office/powerpoint/2010/main" val="25709599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7" y="-103102"/>
            <a:ext cx="7772400" cy="1143000"/>
          </a:xfrm>
        </p:spPr>
        <p:txBody>
          <a:bodyPr>
            <a:normAutofit/>
          </a:bodyPr>
          <a:lstStyle/>
          <a:p>
            <a:r>
              <a:rPr lang="en-US" sz="3000" dirty="0" smtClean="0"/>
              <a:t>Your turn. . .    </a:t>
            </a:r>
            <a:endParaRPr lang="en-US" sz="3000" dirty="0"/>
          </a:p>
        </p:txBody>
      </p:sp>
      <p:sp>
        <p:nvSpPr>
          <p:cNvPr id="3" name="Content Placeholder 2"/>
          <p:cNvSpPr>
            <a:spLocks noGrp="1"/>
          </p:cNvSpPr>
          <p:nvPr>
            <p:ph idx="1"/>
          </p:nvPr>
        </p:nvSpPr>
        <p:spPr>
          <a:xfrm>
            <a:off x="211667" y="1118524"/>
            <a:ext cx="8677722" cy="5669935"/>
          </a:xfrm>
        </p:spPr>
        <p:txBody>
          <a:bodyPr>
            <a:normAutofit fontScale="77500" lnSpcReduction="20000"/>
          </a:bodyPr>
          <a:lstStyle/>
          <a:p>
            <a:pPr marL="68580"/>
            <a:r>
              <a:rPr lang="en-US" sz="1900" i="1" dirty="0" smtClean="0">
                <a:solidFill>
                  <a:schemeClr val="accent3">
                    <a:lumMod val="75000"/>
                  </a:schemeClr>
                </a:solidFill>
              </a:rPr>
              <a:t>Example</a:t>
            </a:r>
            <a:r>
              <a:rPr lang="en-US" sz="1900" dirty="0" smtClean="0">
                <a:solidFill>
                  <a:schemeClr val="accent3">
                    <a:lumMod val="75000"/>
                  </a:schemeClr>
                </a:solidFill>
              </a:rPr>
              <a:t>: Dogs are better than cats because they keep you active, you </a:t>
            </a:r>
            <a:r>
              <a:rPr lang="en-US" sz="1900" dirty="0">
                <a:solidFill>
                  <a:schemeClr val="accent3">
                    <a:lumMod val="75000"/>
                  </a:schemeClr>
                </a:solidFill>
              </a:rPr>
              <a:t>can teach them tricks, </a:t>
            </a:r>
            <a:r>
              <a:rPr lang="en-US" sz="1900" dirty="0" smtClean="0">
                <a:solidFill>
                  <a:schemeClr val="accent3">
                    <a:lumMod val="75000"/>
                  </a:schemeClr>
                </a:solidFill>
              </a:rPr>
              <a:t>and they are very loyal. </a:t>
            </a:r>
          </a:p>
          <a:p>
            <a:pPr marL="68580" indent="0">
              <a:buNone/>
            </a:pPr>
            <a:r>
              <a:rPr lang="en-US" sz="1900" b="1" dirty="0" smtClean="0">
                <a:solidFill>
                  <a:schemeClr val="accent3">
                    <a:lumMod val="75000"/>
                  </a:schemeClr>
                </a:solidFill>
              </a:rPr>
              <a:t>Although many people believe cats are better than dogs that is not the case. </a:t>
            </a:r>
            <a:r>
              <a:rPr lang="en-US" sz="1900" dirty="0" smtClean="0">
                <a:solidFill>
                  <a:schemeClr val="accent3">
                    <a:lumMod val="75000"/>
                  </a:schemeClr>
                </a:solidFill>
              </a:rPr>
              <a:t>People with dogs are prone to do more outdoor activities which will help them stay active. You can also teach dogs tricks which is something you can’t do with cats. And finally, dogs are loyal and willing to be by your side no matter what. </a:t>
            </a:r>
            <a:endParaRPr lang="en-US" sz="1900" b="1" dirty="0" smtClean="0">
              <a:solidFill>
                <a:schemeClr val="accent3">
                  <a:lumMod val="75000"/>
                </a:schemeClr>
              </a:solidFill>
            </a:endParaRPr>
          </a:p>
          <a:p>
            <a:pPr marL="68580" indent="0">
              <a:buNone/>
            </a:pPr>
            <a:r>
              <a:rPr lang="en-US" sz="1900" b="0" dirty="0" smtClean="0">
                <a:solidFill>
                  <a:schemeClr val="tx1">
                    <a:lumMod val="95000"/>
                  </a:schemeClr>
                </a:solidFill>
              </a:rPr>
              <a:t>1.Lack of exercise makes you gain weight, increases stress, and slows your metabolism.</a:t>
            </a:r>
          </a:p>
          <a:p>
            <a:pPr marL="68580" indent="0">
              <a:buNone/>
            </a:pPr>
            <a:r>
              <a:rPr lang="en-US" sz="1900" b="0" dirty="0" smtClean="0">
                <a:solidFill>
                  <a:schemeClr val="tx1">
                    <a:lumMod val="95000"/>
                  </a:schemeClr>
                </a:solidFill>
              </a:rPr>
              <a:t>2. Sunshine makes you happier, increases your outdoor activities, and provides your skin with nutrients.</a:t>
            </a:r>
          </a:p>
          <a:p>
            <a:pPr marL="68580" indent="0">
              <a:buNone/>
            </a:pPr>
            <a:r>
              <a:rPr lang="en-US" sz="1900" b="0" dirty="0" smtClean="0">
                <a:solidFill>
                  <a:schemeClr val="tx1">
                    <a:lumMod val="95000"/>
                  </a:schemeClr>
                </a:solidFill>
              </a:rPr>
              <a:t>3. Utah is a great state to live in because it has low crime rates,  has booming businesses, and has recreational activities that can be done year round.</a:t>
            </a:r>
          </a:p>
          <a:p>
            <a:pPr marL="68580" indent="0">
              <a:buNone/>
            </a:pPr>
            <a:r>
              <a:rPr lang="en-US" sz="1900" b="0" dirty="0" smtClean="0">
                <a:solidFill>
                  <a:schemeClr val="tx1">
                    <a:lumMod val="95000"/>
                  </a:schemeClr>
                </a:solidFill>
              </a:rPr>
              <a:t>4. Smoking has negative effects on your life because it makes you look older, increases your risk of cancer, and causes you to lose friends.</a:t>
            </a:r>
          </a:p>
          <a:p>
            <a:pPr marL="68580" indent="0">
              <a:buNone/>
            </a:pPr>
            <a:r>
              <a:rPr lang="en-US" sz="1900" b="0" dirty="0" smtClean="0">
                <a:solidFill>
                  <a:schemeClr val="tx1">
                    <a:lumMod val="95000"/>
                  </a:schemeClr>
                </a:solidFill>
              </a:rPr>
              <a:t>5.  School uniforms are good because it is easier to get ready in the morning, you don’t have to spend money as much on clothes, and they promote equality within the student body.</a:t>
            </a:r>
          </a:p>
          <a:p>
            <a:pPr marL="68580" indent="0">
              <a:buNone/>
            </a:pPr>
            <a:r>
              <a:rPr lang="en-US" sz="1900" b="0" dirty="0" smtClean="0">
                <a:solidFill>
                  <a:schemeClr val="tx1">
                    <a:lumMod val="95000"/>
                  </a:schemeClr>
                </a:solidFill>
              </a:rPr>
              <a:t>6. The best winter sport is ice skating because it makes you feel majestic, is good exercise, and is fairly inexpensive. </a:t>
            </a:r>
          </a:p>
          <a:p>
            <a:pPr marL="68580" indent="0">
              <a:buNone/>
            </a:pPr>
            <a:r>
              <a:rPr lang="en-US" sz="1900" b="0" dirty="0" smtClean="0">
                <a:solidFill>
                  <a:schemeClr val="tx1">
                    <a:lumMod val="95000"/>
                  </a:schemeClr>
                </a:solidFill>
              </a:rPr>
              <a:t>7. </a:t>
            </a:r>
            <a:r>
              <a:rPr lang="en-US" sz="1900" b="0" dirty="0" err="1" smtClean="0">
                <a:solidFill>
                  <a:schemeClr val="tx1">
                    <a:lumMod val="95000"/>
                  </a:schemeClr>
                </a:solidFill>
              </a:rPr>
              <a:t>Redbox</a:t>
            </a:r>
            <a:r>
              <a:rPr lang="en-US" sz="1900" b="0" dirty="0" smtClean="0">
                <a:solidFill>
                  <a:schemeClr val="tx1">
                    <a:lumMod val="95000"/>
                  </a:schemeClr>
                </a:solidFill>
              </a:rPr>
              <a:t> is better than going to the movies because it is cheaper, you can watch multiple movies in one night, you don’t have to leave your home.</a:t>
            </a:r>
          </a:p>
          <a:p>
            <a:pPr marL="68580" indent="0">
              <a:buNone/>
            </a:pPr>
            <a:r>
              <a:rPr lang="en-US" sz="1900" b="0" dirty="0" smtClean="0">
                <a:solidFill>
                  <a:schemeClr val="tx1">
                    <a:lumMod val="95000"/>
                  </a:schemeClr>
                </a:solidFill>
              </a:rPr>
              <a:t>8.  Italy is the best vacation spot because it has delicious food,  beautiful locations, and has historical sites. </a:t>
            </a:r>
          </a:p>
          <a:p>
            <a:pPr marL="68580" indent="0">
              <a:buNone/>
            </a:pPr>
            <a:r>
              <a:rPr lang="en-US" sz="1900" b="0" dirty="0" smtClean="0">
                <a:solidFill>
                  <a:schemeClr val="tx1">
                    <a:lumMod val="95000"/>
                  </a:schemeClr>
                </a:solidFill>
              </a:rPr>
              <a:t>9.  Halloween is the best holiday because you get free candy, you get to scare people, and you get to be creative when you create your costume.</a:t>
            </a:r>
          </a:p>
          <a:p>
            <a:pPr marL="68580" indent="0">
              <a:buNone/>
            </a:pPr>
            <a:endParaRPr lang="en-US" dirty="0">
              <a:solidFill>
                <a:schemeClr val="bg1">
                  <a:lumMod val="85000"/>
                  <a:lumOff val="15000"/>
                </a:schemeClr>
              </a:solidFill>
            </a:endParaRPr>
          </a:p>
        </p:txBody>
      </p:sp>
      <p:sp>
        <p:nvSpPr>
          <p:cNvPr id="4" name="TextBox 3"/>
          <p:cNvSpPr txBox="1"/>
          <p:nvPr/>
        </p:nvSpPr>
        <p:spPr>
          <a:xfrm>
            <a:off x="4093281" y="42845"/>
            <a:ext cx="4925633" cy="1075679"/>
          </a:xfrm>
          <a:prstGeom prst="rect">
            <a:avLst/>
          </a:prstGeom>
          <a:noFill/>
        </p:spPr>
        <p:txBody>
          <a:bodyPr wrap="square" rtlCol="0">
            <a:spAutoFit/>
          </a:bodyPr>
          <a:lstStyle/>
          <a:p>
            <a:pPr marL="342900" indent="-342900">
              <a:lnSpc>
                <a:spcPct val="70000"/>
              </a:lnSpc>
              <a:buFont typeface="Arial"/>
              <a:buChar char="•"/>
            </a:pPr>
            <a:r>
              <a:rPr lang="en-US" b="1" dirty="0">
                <a:solidFill>
                  <a:schemeClr val="tx2"/>
                </a:solidFill>
              </a:rPr>
              <a:t>Each group of four received </a:t>
            </a:r>
            <a:r>
              <a:rPr lang="en-US" b="1" dirty="0" smtClean="0">
                <a:solidFill>
                  <a:schemeClr val="tx2"/>
                </a:solidFill>
              </a:rPr>
              <a:t>a number that corresponds to a thesis statement.</a:t>
            </a:r>
            <a:endParaRPr lang="en-US" b="1" dirty="0">
              <a:solidFill>
                <a:schemeClr val="tx2"/>
              </a:solidFill>
            </a:endParaRPr>
          </a:p>
          <a:p>
            <a:pPr marL="342900" indent="-342900">
              <a:lnSpc>
                <a:spcPct val="70000"/>
              </a:lnSpc>
              <a:buFont typeface="Arial"/>
              <a:buChar char="•"/>
            </a:pPr>
            <a:r>
              <a:rPr lang="en-US" b="1" dirty="0">
                <a:solidFill>
                  <a:schemeClr val="tx2"/>
                </a:solidFill>
              </a:rPr>
              <a:t>You must find a way to reword the thesis!</a:t>
            </a:r>
          </a:p>
          <a:p>
            <a:pPr marL="342900" indent="-342900">
              <a:lnSpc>
                <a:spcPct val="70000"/>
              </a:lnSpc>
              <a:buFont typeface="Arial"/>
              <a:buChar char="•"/>
            </a:pPr>
            <a:r>
              <a:rPr lang="en-US" b="1" dirty="0">
                <a:solidFill>
                  <a:schemeClr val="tx2"/>
                </a:solidFill>
              </a:rPr>
              <a:t>Be prepared to share with the class.</a:t>
            </a:r>
          </a:p>
        </p:txBody>
      </p:sp>
    </p:spTree>
    <p:extLst>
      <p:ext uri="{BB962C8B-B14F-4D97-AF65-F5344CB8AC3E}">
        <p14:creationId xmlns:p14="http://schemas.microsoft.com/office/powerpoint/2010/main" val="1873208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r>
              <a:rPr lang="en-US" dirty="0" smtClean="0"/>
              <a:t>This component of the conclusion lets the reader know </a:t>
            </a:r>
            <a:r>
              <a:rPr lang="en-US" u="sng" dirty="0" smtClean="0"/>
              <a:t>WHY </a:t>
            </a:r>
            <a:r>
              <a:rPr lang="en-US" dirty="0" smtClean="0"/>
              <a:t>your thesis matters </a:t>
            </a:r>
          </a:p>
          <a:p>
            <a:endParaRPr lang="en-US" dirty="0"/>
          </a:p>
          <a:p>
            <a:r>
              <a:rPr lang="en-US" dirty="0" smtClean="0"/>
              <a:t>It answers the question: </a:t>
            </a:r>
            <a:r>
              <a:rPr lang="en-US" i="1" u="sng" dirty="0" smtClean="0"/>
              <a:t>Why should I care?</a:t>
            </a:r>
          </a:p>
          <a:p>
            <a:pPr marL="342900" indent="-342900">
              <a:buFontTx/>
              <a:buChar char="-"/>
            </a:pPr>
            <a:r>
              <a:rPr lang="en-US" b="0" dirty="0" smtClean="0"/>
              <a:t>Why should I care about your argument overall?</a:t>
            </a:r>
          </a:p>
          <a:p>
            <a:pPr marL="342900" indent="-342900">
              <a:buFontTx/>
              <a:buChar char="-"/>
            </a:pPr>
            <a:r>
              <a:rPr lang="en-US" b="0" dirty="0" smtClean="0"/>
              <a:t>Why should I care about your </a:t>
            </a:r>
            <a:r>
              <a:rPr lang="en-US" b="0" dirty="0" err="1" smtClean="0"/>
              <a:t>subclaims</a:t>
            </a:r>
            <a:r>
              <a:rPr lang="en-US" b="0" dirty="0" smtClean="0"/>
              <a:t>?</a:t>
            </a:r>
            <a:endParaRPr lang="en-US" b="0" dirty="0"/>
          </a:p>
        </p:txBody>
      </p:sp>
      <p:pic>
        <p:nvPicPr>
          <p:cNvPr id="4" name="Picture 3"/>
          <p:cNvPicPr>
            <a:picLocks noChangeAspect="1"/>
          </p:cNvPicPr>
          <p:nvPr/>
        </p:nvPicPr>
        <p:blipFill>
          <a:blip r:embed="rId2"/>
          <a:stretch>
            <a:fillRect/>
          </a:stretch>
        </p:blipFill>
        <p:spPr>
          <a:xfrm>
            <a:off x="5712130" y="274638"/>
            <a:ext cx="3161637" cy="1466649"/>
          </a:xfrm>
          <a:prstGeom prst="rect">
            <a:avLst/>
          </a:prstGeom>
          <a:ln>
            <a:noFill/>
          </a:ln>
          <a:effectLst>
            <a:softEdge rad="112500"/>
          </a:effectLst>
        </p:spPr>
      </p:pic>
    </p:spTree>
    <p:extLst>
      <p:ext uri="{BB962C8B-B14F-4D97-AF65-F5344CB8AC3E}">
        <p14:creationId xmlns:p14="http://schemas.microsoft.com/office/powerpoint/2010/main" val="33456154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sp>
        <p:nvSpPr>
          <p:cNvPr id="3" name="Content Placeholder 2"/>
          <p:cNvSpPr>
            <a:spLocks noGrp="1"/>
          </p:cNvSpPr>
          <p:nvPr>
            <p:ph idx="1"/>
          </p:nvPr>
        </p:nvSpPr>
        <p:spPr>
          <a:xfrm>
            <a:off x="457200" y="1664576"/>
            <a:ext cx="7620000" cy="4373563"/>
          </a:xfrm>
        </p:spPr>
        <p:txBody>
          <a:bodyPr>
            <a:normAutofit lnSpcReduction="10000"/>
          </a:bodyPr>
          <a:lstStyle/>
          <a:p>
            <a:r>
              <a:rPr lang="en-US" b="0" dirty="0" smtClean="0"/>
              <a:t>You as the writer ask the reader to do something with the information they have gained from reading your essay. It can be asking them to:</a:t>
            </a:r>
          </a:p>
          <a:p>
            <a:r>
              <a:rPr lang="en-US" b="0" dirty="0"/>
              <a:t>	</a:t>
            </a:r>
            <a:r>
              <a:rPr lang="en-US" b="0" dirty="0" smtClean="0"/>
              <a:t>- Think</a:t>
            </a:r>
          </a:p>
          <a:p>
            <a:r>
              <a:rPr lang="en-US" b="0" dirty="0"/>
              <a:t>	</a:t>
            </a:r>
            <a:r>
              <a:rPr lang="en-US" b="0" dirty="0" smtClean="0"/>
              <a:t>- Understand</a:t>
            </a:r>
          </a:p>
          <a:p>
            <a:r>
              <a:rPr lang="en-US" b="0" dirty="0"/>
              <a:t>	</a:t>
            </a:r>
            <a:r>
              <a:rPr lang="en-US" b="0" dirty="0" smtClean="0"/>
              <a:t>- Physical Action (read, write)</a:t>
            </a:r>
          </a:p>
          <a:p>
            <a:r>
              <a:rPr lang="en-US" b="0" dirty="0"/>
              <a:t>	</a:t>
            </a:r>
            <a:r>
              <a:rPr lang="en-US" b="0" dirty="0" smtClean="0"/>
              <a:t>- Change in some way</a:t>
            </a:r>
          </a:p>
          <a:p>
            <a:r>
              <a:rPr lang="en-US" dirty="0" smtClean="0"/>
              <a:t>Example: </a:t>
            </a:r>
            <a:r>
              <a:rPr lang="en-US" b="0" dirty="0" smtClean="0"/>
              <a:t>If your thesis statement “People waste thousands of pounds of food daily” what could you ask the reader to do? What could your call to action be?</a:t>
            </a:r>
          </a:p>
          <a:p>
            <a:r>
              <a:rPr lang="en-US" dirty="0"/>
              <a:t>	</a:t>
            </a:r>
            <a:r>
              <a:rPr lang="en-US" b="0" dirty="0" smtClean="0"/>
              <a:t>-Be more mindful of your waste</a:t>
            </a:r>
          </a:p>
          <a:p>
            <a:r>
              <a:rPr lang="en-US" b="0" dirty="0"/>
              <a:t>	</a:t>
            </a:r>
            <a:r>
              <a:rPr lang="en-US" b="0" dirty="0" smtClean="0"/>
              <a:t>-Donate food to those in need</a:t>
            </a:r>
          </a:p>
        </p:txBody>
      </p:sp>
      <p:pic>
        <p:nvPicPr>
          <p:cNvPr id="4" name="Picture 3"/>
          <p:cNvPicPr>
            <a:picLocks noChangeAspect="1"/>
          </p:cNvPicPr>
          <p:nvPr/>
        </p:nvPicPr>
        <p:blipFill>
          <a:blip r:embed="rId2"/>
          <a:stretch>
            <a:fillRect/>
          </a:stretch>
        </p:blipFill>
        <p:spPr>
          <a:xfrm>
            <a:off x="6630069" y="0"/>
            <a:ext cx="2422442" cy="1752600"/>
          </a:xfrm>
          <a:prstGeom prst="rect">
            <a:avLst/>
          </a:prstGeom>
        </p:spPr>
      </p:pic>
    </p:spTree>
    <p:extLst>
      <p:ext uri="{BB962C8B-B14F-4D97-AF65-F5344CB8AC3E}">
        <p14:creationId xmlns:p14="http://schemas.microsoft.com/office/powerpoint/2010/main" val="3978572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Your essay must do the following:</a:t>
            </a:r>
          </a:p>
          <a:p>
            <a:pPr marL="68580" indent="0">
              <a:buNone/>
            </a:pPr>
            <a:endParaRPr lang="en-US" dirty="0" smtClean="0"/>
          </a:p>
          <a:p>
            <a:pPr marL="342900" indent="-342900">
              <a:buFont typeface="Arial"/>
              <a:buChar char="•"/>
            </a:pPr>
            <a:r>
              <a:rPr lang="en-US" dirty="0" smtClean="0"/>
              <a:t>Tell them what you are going to tell them</a:t>
            </a:r>
          </a:p>
          <a:p>
            <a:pPr marL="342900" indent="-342900">
              <a:buFont typeface="Arial"/>
              <a:buChar char="•"/>
            </a:pPr>
            <a:r>
              <a:rPr lang="en-US" dirty="0" smtClean="0"/>
              <a:t>Tell them</a:t>
            </a:r>
          </a:p>
          <a:p>
            <a:pPr marL="342900" indent="-342900">
              <a:buFont typeface="Arial"/>
              <a:buChar char="•"/>
            </a:pPr>
            <a:r>
              <a:rPr lang="en-US" dirty="0" smtClean="0"/>
              <a:t>Tell them what you told them</a:t>
            </a:r>
            <a:endParaRPr lang="en-US" dirty="0"/>
          </a:p>
        </p:txBody>
      </p:sp>
      <p:sp>
        <p:nvSpPr>
          <p:cNvPr id="4" name="Left Arrow 3"/>
          <p:cNvSpPr/>
          <p:nvPr/>
        </p:nvSpPr>
        <p:spPr>
          <a:xfrm>
            <a:off x="6085521" y="2376644"/>
            <a:ext cx="2627839" cy="741915"/>
          </a:xfrm>
          <a:prstGeom prst="lef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Left Arrow 4"/>
          <p:cNvSpPr/>
          <p:nvPr/>
        </p:nvSpPr>
        <p:spPr>
          <a:xfrm>
            <a:off x="3346041" y="2950300"/>
            <a:ext cx="2739480" cy="696402"/>
          </a:xfrm>
          <a:prstGeom prst="lef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Left Arrow 5"/>
          <p:cNvSpPr/>
          <p:nvPr/>
        </p:nvSpPr>
        <p:spPr>
          <a:xfrm>
            <a:off x="5337718" y="3503593"/>
            <a:ext cx="2910427" cy="721551"/>
          </a:xfrm>
          <a:prstGeom prst="lef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248400" y="2580968"/>
            <a:ext cx="2627838" cy="369332"/>
          </a:xfrm>
          <a:prstGeom prst="rect">
            <a:avLst/>
          </a:prstGeom>
          <a:noFill/>
        </p:spPr>
        <p:txBody>
          <a:bodyPr wrap="square" rtlCol="0">
            <a:spAutoFit/>
          </a:bodyPr>
          <a:lstStyle/>
          <a:p>
            <a:r>
              <a:rPr lang="en-US" dirty="0" smtClean="0">
                <a:solidFill>
                  <a:srgbClr val="D1282E"/>
                </a:solidFill>
              </a:rPr>
              <a:t> Intro: Hook &amp; Thesis </a:t>
            </a:r>
            <a:endParaRPr lang="en-US" dirty="0">
              <a:solidFill>
                <a:srgbClr val="D1282E"/>
              </a:solidFill>
            </a:endParaRPr>
          </a:p>
        </p:txBody>
      </p:sp>
      <p:sp>
        <p:nvSpPr>
          <p:cNvPr id="8" name="TextBox 7"/>
          <p:cNvSpPr txBox="1"/>
          <p:nvPr/>
        </p:nvSpPr>
        <p:spPr>
          <a:xfrm>
            <a:off x="3708573" y="3118559"/>
            <a:ext cx="2627838" cy="369332"/>
          </a:xfrm>
          <a:prstGeom prst="rect">
            <a:avLst/>
          </a:prstGeom>
          <a:noFill/>
        </p:spPr>
        <p:txBody>
          <a:bodyPr wrap="square" rtlCol="0">
            <a:spAutoFit/>
          </a:bodyPr>
          <a:lstStyle/>
          <a:p>
            <a:r>
              <a:rPr lang="en-US" dirty="0" smtClean="0">
                <a:solidFill>
                  <a:schemeClr val="tx2"/>
                </a:solidFill>
              </a:rPr>
              <a:t>Body Paragraphs</a:t>
            </a:r>
            <a:endParaRPr lang="en-US" dirty="0">
              <a:solidFill>
                <a:schemeClr val="tx2"/>
              </a:solidFill>
            </a:endParaRPr>
          </a:p>
        </p:txBody>
      </p:sp>
      <p:sp>
        <p:nvSpPr>
          <p:cNvPr id="9" name="TextBox 8"/>
          <p:cNvSpPr txBox="1"/>
          <p:nvPr/>
        </p:nvSpPr>
        <p:spPr>
          <a:xfrm>
            <a:off x="5834054" y="3698379"/>
            <a:ext cx="2627838" cy="369332"/>
          </a:xfrm>
          <a:prstGeom prst="rect">
            <a:avLst/>
          </a:prstGeom>
          <a:noFill/>
        </p:spPr>
        <p:txBody>
          <a:bodyPr wrap="square" rtlCol="0">
            <a:spAutoFit/>
          </a:bodyPr>
          <a:lstStyle/>
          <a:p>
            <a:r>
              <a:rPr lang="en-US" dirty="0" smtClean="0">
                <a:solidFill>
                  <a:srgbClr val="D1282E"/>
                </a:solidFill>
              </a:rPr>
              <a:t>Conclusions</a:t>
            </a:r>
            <a:endParaRPr lang="en-US" dirty="0">
              <a:solidFill>
                <a:srgbClr val="D1282E"/>
              </a:solidFill>
            </a:endParaRPr>
          </a:p>
        </p:txBody>
      </p:sp>
    </p:spTree>
    <p:extLst>
      <p:ext uri="{BB962C8B-B14F-4D97-AF65-F5344CB8AC3E}">
        <p14:creationId xmlns:p14="http://schemas.microsoft.com/office/powerpoint/2010/main" val="3931112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paragraphs - thesis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The best vacation spot in the US is Las Vegas because of the shows and attractions, the nice weather year round, and its affordability.</a:t>
            </a:r>
            <a:endParaRPr lang="en-US" dirty="0"/>
          </a:p>
        </p:txBody>
      </p:sp>
    </p:spTree>
    <p:extLst>
      <p:ext uri="{BB962C8B-B14F-4D97-AF65-F5344CB8AC3E}">
        <p14:creationId xmlns:p14="http://schemas.microsoft.com/office/powerpoint/2010/main" val="3871483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1:</a:t>
            </a:r>
            <a:br>
              <a:rPr lang="en-US" dirty="0" smtClean="0"/>
            </a:br>
            <a:r>
              <a:rPr lang="en-US" dirty="0" smtClean="0"/>
              <a:t>What is missing?</a:t>
            </a:r>
            <a:br>
              <a:rPr lang="en-US" dirty="0" smtClean="0"/>
            </a:br>
            <a:r>
              <a:rPr lang="en-US" sz="1300" dirty="0"/>
              <a:t>Underline restated thesis</a:t>
            </a:r>
            <a:br>
              <a:rPr lang="en-US" sz="1300" dirty="0"/>
            </a:br>
            <a:r>
              <a:rPr lang="en-US" sz="1300" dirty="0"/>
              <a:t>put a square around the “so what” component</a:t>
            </a:r>
            <a:br>
              <a:rPr lang="en-US" sz="1300" dirty="0"/>
            </a:br>
            <a:r>
              <a:rPr lang="en-US" sz="1300" dirty="0"/>
              <a:t>put a circle around the call to action component</a:t>
            </a:r>
          </a:p>
        </p:txBody>
      </p:sp>
      <p:sp>
        <p:nvSpPr>
          <p:cNvPr id="3" name="Content Placeholder 2"/>
          <p:cNvSpPr>
            <a:spLocks noGrp="1"/>
          </p:cNvSpPr>
          <p:nvPr>
            <p:ph idx="1"/>
          </p:nvPr>
        </p:nvSpPr>
        <p:spPr/>
        <p:txBody>
          <a:bodyPr>
            <a:normAutofit/>
          </a:bodyPr>
          <a:lstStyle/>
          <a:p>
            <a:r>
              <a:rPr lang="en-US" dirty="0"/>
              <a:t>The best vacation spot in the US is Las Vegas because of the shows and attractions, the nice weather year round, and its </a:t>
            </a:r>
            <a:r>
              <a:rPr lang="en-US" dirty="0" smtClean="0"/>
              <a:t>affordability. So</a:t>
            </a:r>
            <a:r>
              <a:rPr lang="en-US" dirty="0" smtClean="0">
                <a:solidFill>
                  <a:schemeClr val="tx1">
                    <a:lumMod val="95000"/>
                  </a:schemeClr>
                </a:solidFill>
              </a:rPr>
              <a:t> many people have a hard time deciding where to go on vacation because they aren’t familiar with places that they can go to in the US which are not only fun but also affordable. That is why people should research before making their decision of where to go on vacation, otherwise they will miss the opportunity to discover places like Las Vegas.</a:t>
            </a:r>
            <a:endParaRPr lang="en-US" dirty="0">
              <a:solidFill>
                <a:schemeClr val="tx1">
                  <a:lumMod val="95000"/>
                </a:schemeClr>
              </a:solidFill>
            </a:endParaRPr>
          </a:p>
        </p:txBody>
      </p:sp>
    </p:spTree>
    <p:extLst>
      <p:ext uri="{BB962C8B-B14F-4D97-AF65-F5344CB8AC3E}">
        <p14:creationId xmlns:p14="http://schemas.microsoft.com/office/powerpoint/2010/main" val="39626694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1436</TotalTime>
  <Words>1069</Words>
  <Application>Microsoft Macintosh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Essential</vt:lpstr>
      <vt:lpstr>Conclusion and mla format</vt:lpstr>
      <vt:lpstr>What is a conclusion?</vt:lpstr>
      <vt:lpstr>Restate thesis</vt:lpstr>
      <vt:lpstr>Your turn. . .    </vt:lpstr>
      <vt:lpstr>SO What?</vt:lpstr>
      <vt:lpstr>Call to action</vt:lpstr>
      <vt:lpstr>Review</vt:lpstr>
      <vt:lpstr>Example paragraphs - thesis</vt:lpstr>
      <vt:lpstr>Example 1: What is missing? Underline restated thesis put a square around the “so what” component put a circle around the call to action component</vt:lpstr>
      <vt:lpstr>EXAMPLE 2 Underline restated thesis put a square around the “so what” component put a circle around the call to action component</vt:lpstr>
      <vt:lpstr>Mla format</vt:lpstr>
      <vt:lpstr>Block quote</vt:lpstr>
      <vt:lpstr>Title of books/movies – italics articles in quotation marks</vt:lpstr>
      <vt:lpstr>Work cited</vt:lpstr>
      <vt:lpstr>PowerPoint Presentation</vt:lpstr>
      <vt:lpstr>MLA Format</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 and mla format</dc:title>
  <dc:creator>Daisy Espinoza</dc:creator>
  <cp:lastModifiedBy>Daisy Espinoza</cp:lastModifiedBy>
  <cp:revision>34</cp:revision>
  <dcterms:created xsi:type="dcterms:W3CDTF">2015-12-07T17:50:08Z</dcterms:created>
  <dcterms:modified xsi:type="dcterms:W3CDTF">2018-02-07T18:05:47Z</dcterms:modified>
</cp:coreProperties>
</file>