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9" r:id="rId3"/>
    <p:sldId id="257" r:id="rId4"/>
    <p:sldId id="260" r:id="rId5"/>
    <p:sldId id="258" r:id="rId6"/>
    <p:sldId id="269" r:id="rId7"/>
    <p:sldId id="261" r:id="rId8"/>
    <p:sldId id="267" r:id="rId9"/>
    <p:sldId id="262" r:id="rId10"/>
    <p:sldId id="263" r:id="rId11"/>
    <p:sldId id="271" r:id="rId12"/>
    <p:sldId id="264" r:id="rId13"/>
    <p:sldId id="265" r:id="rId14"/>
    <p:sldId id="272" r:id="rId15"/>
    <p:sldId id="26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3" d="100"/>
          <a:sy n="63" d="100"/>
        </p:scale>
        <p:origin x="-118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F10ECAA1-3462-EA49-856D-7D2DC8525815}" type="datetimeFigureOut">
              <a:rPr lang="en-US" smtClean="0"/>
              <a:t>12/7/17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F10ECAA1-3462-EA49-856D-7D2DC8525815}" type="datetimeFigureOut">
              <a:rPr lang="en-US" smtClean="0"/>
              <a:t>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66CE7D-8291-EE4A-B98D-44A8C68E892E}"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10ECAA1-3462-EA49-856D-7D2DC8525815}" type="datetimeFigureOut">
              <a:rPr lang="en-US" smtClean="0"/>
              <a:t>12/7/17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66CE7D-8291-EE4A-B98D-44A8C68E892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F10ECAA1-3462-EA49-856D-7D2DC8525815}" type="datetimeFigureOut">
              <a:rPr lang="en-US" smtClean="0"/>
              <a:t>12/7/17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66CE7D-8291-EE4A-B98D-44A8C68E892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10ECAA1-3462-EA49-856D-7D2DC8525815}" type="datetimeFigureOut">
              <a:rPr lang="en-US" smtClean="0"/>
              <a:t>12/7/17</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10ECAA1-3462-EA49-856D-7D2DC8525815}" type="datetimeFigureOut">
              <a:rPr lang="en-US" smtClean="0"/>
              <a:t>12/7/17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B66CE7D-8291-EE4A-B98D-44A8C68E892E}"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ECAA1-3462-EA49-856D-7D2DC8525815}" type="datetimeFigureOut">
              <a:rPr lang="en-US" smtClean="0"/>
              <a:t>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66CE7D-8291-EE4A-B98D-44A8C68E892E}"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F10ECAA1-3462-EA49-856D-7D2DC8525815}" type="datetimeFigureOut">
              <a:rPr lang="en-US" smtClean="0"/>
              <a:t>12/7/17</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B66CE7D-8291-EE4A-B98D-44A8C68E892E}"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F10ECAA1-3462-EA49-856D-7D2DC8525815}" type="datetimeFigureOut">
              <a:rPr lang="en-US" smtClean="0"/>
              <a:t>12/7/17</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B66CE7D-8291-EE4A-B98D-44A8C68E892E}"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10ECAA1-3462-EA49-856D-7D2DC8525815}" type="datetimeFigureOut">
              <a:rPr lang="en-US" smtClean="0"/>
              <a:t>12/7/17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B66CE7D-8291-EE4A-B98D-44A8C68E892E}"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10ECAA1-3462-EA49-856D-7D2DC8525815}" type="datetimeFigureOut">
              <a:rPr lang="en-US" smtClean="0"/>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6CE7D-8291-EE4A-B98D-44A8C68E892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10ECAA1-3462-EA49-856D-7D2DC8525815}" type="datetimeFigureOut">
              <a:rPr lang="en-US" smtClean="0"/>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6CE7D-8291-EE4A-B98D-44A8C68E892E}"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10ECAA1-3462-EA49-856D-7D2DC8525815}" type="datetimeFigureOut">
              <a:rPr lang="en-US" smtClean="0"/>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6CE7D-8291-EE4A-B98D-44A8C68E892E}"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10ECAA1-3462-EA49-856D-7D2DC8525815}" type="datetimeFigureOut">
              <a:rPr lang="en-US" smtClean="0"/>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6CE7D-8291-EE4A-B98D-44A8C68E892E}"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F10ECAA1-3462-EA49-856D-7D2DC8525815}" type="datetimeFigureOut">
              <a:rPr lang="en-US" smtClean="0"/>
              <a:t>12/7/17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F10ECAA1-3462-EA49-856D-7D2DC8525815}" type="datetimeFigureOut">
              <a:rPr lang="en-US" smtClean="0"/>
              <a:t>12/7/17</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B66CE7D-8291-EE4A-B98D-44A8C68E892E}"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10ECAA1-3462-EA49-856D-7D2DC8525815}" type="datetimeFigureOut">
              <a:rPr lang="en-US" smtClean="0"/>
              <a:t>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66CE7D-8291-EE4A-B98D-44A8C68E89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10ECAA1-3462-EA49-856D-7D2DC8525815}" type="datetimeFigureOut">
              <a:rPr lang="en-US" smtClean="0"/>
              <a:t>12/7/17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66CE7D-8291-EE4A-B98D-44A8C68E892E}"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10ECAA1-3462-EA49-856D-7D2DC8525815}" type="datetimeFigureOut">
              <a:rPr lang="en-US" smtClean="0"/>
              <a:t>12/7/17</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B66CE7D-8291-EE4A-B98D-44A8C68E892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10ECAA1-3462-EA49-856D-7D2DC8525815}" type="datetimeFigureOut">
              <a:rPr lang="en-US" smtClean="0"/>
              <a:t>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66CE7D-8291-EE4A-B98D-44A8C68E892E}"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F10ECAA1-3462-EA49-856D-7D2DC8525815}" type="datetimeFigureOut">
              <a:rPr lang="en-US" smtClean="0"/>
              <a:t>12/7/17</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B66CE7D-8291-EE4A-B98D-44A8C68E89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3 Types of Introductions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366731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of Narrative Introduction</a:t>
            </a:r>
            <a:br>
              <a:rPr lang="en-US" dirty="0" smtClean="0"/>
            </a:br>
            <a:endParaRPr lang="en-US" sz="2000" dirty="0"/>
          </a:p>
        </p:txBody>
      </p:sp>
      <p:sp>
        <p:nvSpPr>
          <p:cNvPr id="3" name="Content Placeholder 2"/>
          <p:cNvSpPr>
            <a:spLocks noGrp="1"/>
          </p:cNvSpPr>
          <p:nvPr>
            <p:ph idx="1"/>
          </p:nvPr>
        </p:nvSpPr>
        <p:spPr>
          <a:xfrm>
            <a:off x="498474" y="1639186"/>
            <a:ext cx="7556313" cy="4766819"/>
          </a:xfrm>
        </p:spPr>
        <p:txBody>
          <a:bodyPr>
            <a:normAutofit lnSpcReduction="10000"/>
          </a:bodyPr>
          <a:lstStyle/>
          <a:p>
            <a:r>
              <a:rPr lang="en-US" dirty="0"/>
              <a:t>When 44-yr-old Sheryl Johnson realized she was going </a:t>
            </a:r>
            <a:r>
              <a:rPr lang="en-US" dirty="0" smtClean="0"/>
              <a:t>to have </a:t>
            </a:r>
            <a:r>
              <a:rPr lang="en-US" dirty="0"/>
              <a:t>to work late, she called her neighbor, Sibyl Brown-Wallace, who had a key to Johnson’s apartment. Johnson needed her neighbor to check on her pet who had been inside all day. “Go see Pepper,” Johnson told her neighbor. “He needs to be let out.” Brown-Wallace was both accustomed to the request and happy to do it. Pepper, it turns out, is Johnson’s domesticated, hygienic, black-and-white, male rat. Pepper stays in a cage while Johnson is at work. “He’s happy enough with food and drink in the cage, but he is happiest when he is out, roaming the living room,” says Johnson (</a:t>
            </a:r>
            <a:r>
              <a:rPr lang="en-US" dirty="0" smtClean="0"/>
              <a:t>Currier </a:t>
            </a:r>
            <a:r>
              <a:rPr lang="en-US" dirty="0"/>
              <a:t>2). Sheryl Johnson learned long ago that rats, just like any other household pet, can offer the companionship and loyalty that a cat or dog can offer. Johnson knows </a:t>
            </a:r>
            <a:r>
              <a:rPr lang="en-US" dirty="0" smtClean="0"/>
              <a:t>rats </a:t>
            </a:r>
            <a:r>
              <a:rPr lang="en-US" dirty="0"/>
              <a:t>make wonderful pets because </a:t>
            </a:r>
            <a:r>
              <a:rPr lang="en-US" dirty="0">
                <a:solidFill>
                  <a:schemeClr val="accent5"/>
                </a:solidFill>
              </a:rPr>
              <a:t>they provide companionship</a:t>
            </a:r>
            <a:r>
              <a:rPr lang="en-US" dirty="0"/>
              <a:t>, </a:t>
            </a:r>
            <a:r>
              <a:rPr lang="en-US" dirty="0">
                <a:solidFill>
                  <a:schemeClr val="tx2">
                    <a:lumMod val="50000"/>
                    <a:lumOff val="50000"/>
                  </a:schemeClr>
                </a:solidFill>
              </a:rPr>
              <a:t>they are not difficult to take care of</a:t>
            </a:r>
            <a:r>
              <a:rPr lang="en-US" dirty="0"/>
              <a:t>, and </a:t>
            </a:r>
            <a:r>
              <a:rPr lang="en-US" dirty="0">
                <a:solidFill>
                  <a:schemeClr val="accent6"/>
                </a:solidFill>
              </a:rPr>
              <a:t>they are inexpensive.</a:t>
            </a:r>
          </a:p>
          <a:p>
            <a:endParaRPr lang="en-US" dirty="0"/>
          </a:p>
        </p:txBody>
      </p:sp>
    </p:spTree>
    <p:extLst>
      <p:ext uri="{BB962C8B-B14F-4D97-AF65-F5344CB8AC3E}">
        <p14:creationId xmlns:p14="http://schemas.microsoft.com/office/powerpoint/2010/main" val="20248710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example paragraph on your paper I want you to…</a:t>
            </a:r>
            <a:endParaRPr lang="en-US" dirty="0"/>
          </a:p>
        </p:txBody>
      </p:sp>
      <p:sp>
        <p:nvSpPr>
          <p:cNvPr id="3" name="Content Placeholder 2"/>
          <p:cNvSpPr>
            <a:spLocks noGrp="1"/>
          </p:cNvSpPr>
          <p:nvPr>
            <p:ph idx="1"/>
          </p:nvPr>
        </p:nvSpPr>
        <p:spPr/>
        <p:txBody>
          <a:bodyPr/>
          <a:lstStyle/>
          <a:p>
            <a:r>
              <a:rPr lang="en-US" dirty="0" smtClean="0"/>
              <a:t>Circle what part of it was a narrative.</a:t>
            </a:r>
          </a:p>
          <a:p>
            <a:r>
              <a:rPr lang="en-US" dirty="0" smtClean="0"/>
              <a:t>And put a square around the thesis.</a:t>
            </a:r>
            <a:endParaRPr lang="en-US" dirty="0"/>
          </a:p>
        </p:txBody>
      </p:sp>
      <p:sp>
        <p:nvSpPr>
          <p:cNvPr id="5" name="Rectangle 4"/>
          <p:cNvSpPr/>
          <p:nvPr/>
        </p:nvSpPr>
        <p:spPr>
          <a:xfrm>
            <a:off x="1970572" y="2623762"/>
            <a:ext cx="832019" cy="30650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7243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Interrogative</a:t>
            </a:r>
            <a:br>
              <a:rPr lang="en-US" dirty="0" smtClean="0"/>
            </a:br>
            <a:r>
              <a:rPr lang="en-US" dirty="0" smtClean="0"/>
              <a:t> 	Introduction</a:t>
            </a:r>
            <a:endParaRPr lang="en-US" dirty="0"/>
          </a:p>
        </p:txBody>
      </p:sp>
      <p:pic>
        <p:nvPicPr>
          <p:cNvPr id="4" name="Content Placeholder 3" descr="Screen Shot 2015-10-06 at 9.53.09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811" r="5847" b="64906"/>
          <a:stretch/>
        </p:blipFill>
        <p:spPr>
          <a:xfrm>
            <a:off x="340189" y="1963088"/>
            <a:ext cx="7556313" cy="1529702"/>
          </a:xfrm>
        </p:spPr>
      </p:pic>
      <p:pic>
        <p:nvPicPr>
          <p:cNvPr id="6" name="Picture 5"/>
          <p:cNvPicPr>
            <a:picLocks noChangeAspect="1"/>
          </p:cNvPicPr>
          <p:nvPr/>
        </p:nvPicPr>
        <p:blipFill>
          <a:blip r:embed="rId3"/>
          <a:stretch>
            <a:fillRect/>
          </a:stretch>
        </p:blipFill>
        <p:spPr>
          <a:xfrm>
            <a:off x="5021669" y="245949"/>
            <a:ext cx="1672361" cy="1511557"/>
          </a:xfrm>
          <a:prstGeom prst="rect">
            <a:avLst/>
          </a:prstGeom>
        </p:spPr>
      </p:pic>
      <p:pic>
        <p:nvPicPr>
          <p:cNvPr id="5" name="Content Placeholder 3" descr="Screen Shot 2015-10-06 at 9.53.09 AM.png"/>
          <p:cNvPicPr>
            <a:picLocks noChangeAspect="1"/>
          </p:cNvPicPr>
          <p:nvPr/>
        </p:nvPicPr>
        <p:blipFill rotWithShape="1">
          <a:blip r:embed="rId2">
            <a:extLst>
              <a:ext uri="{28A0092B-C50C-407E-A947-70E740481C1C}">
                <a14:useLocalDpi xmlns:a14="http://schemas.microsoft.com/office/drawing/2010/main" val="0"/>
              </a:ext>
            </a:extLst>
          </a:blip>
          <a:srcRect l="-178" t="37755" r="2924"/>
          <a:stretch/>
        </p:blipFill>
        <p:spPr>
          <a:xfrm>
            <a:off x="340189" y="3257109"/>
            <a:ext cx="7805315" cy="2580014"/>
          </a:xfrm>
          <a:prstGeom prst="rect">
            <a:avLst/>
          </a:prstGeom>
        </p:spPr>
      </p:pic>
    </p:spTree>
    <p:extLst>
      <p:ext uri="{BB962C8B-B14F-4D97-AF65-F5344CB8AC3E}">
        <p14:creationId xmlns:p14="http://schemas.microsoft.com/office/powerpoint/2010/main" val="965406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of Interrogative Intro</a:t>
            </a:r>
            <a:r>
              <a:rPr lang="en-US" dirty="0"/>
              <a:t/>
            </a:r>
            <a:br>
              <a:rPr lang="en-US" dirty="0"/>
            </a:br>
            <a:endParaRPr lang="en-US" sz="2000" dirty="0"/>
          </a:p>
        </p:txBody>
      </p:sp>
      <p:sp>
        <p:nvSpPr>
          <p:cNvPr id="3" name="Content Placeholder 2"/>
          <p:cNvSpPr>
            <a:spLocks noGrp="1"/>
          </p:cNvSpPr>
          <p:nvPr>
            <p:ph idx="1"/>
          </p:nvPr>
        </p:nvSpPr>
        <p:spPr/>
        <p:txBody>
          <a:bodyPr/>
          <a:lstStyle/>
          <a:p>
            <a:r>
              <a:rPr lang="en-US" dirty="0" smtClean="0"/>
              <a:t>Why </a:t>
            </a:r>
            <a:r>
              <a:rPr lang="en-US" dirty="0"/>
              <a:t>do humans domesticate animals? Why do </a:t>
            </a:r>
            <a:r>
              <a:rPr lang="en-US" dirty="0" smtClean="0"/>
              <a:t>they </a:t>
            </a:r>
            <a:r>
              <a:rPr lang="en-US" dirty="0"/>
              <a:t>feel a burning need to buy, groom, dress up, name, and get </a:t>
            </a:r>
            <a:r>
              <a:rPr lang="en-US" dirty="0" smtClean="0"/>
              <a:t>their family </a:t>
            </a:r>
            <a:r>
              <a:rPr lang="en-US" dirty="0"/>
              <a:t>pictures taken with </a:t>
            </a:r>
            <a:r>
              <a:rPr lang="en-US" dirty="0" smtClean="0"/>
              <a:t>their pets</a:t>
            </a:r>
            <a:r>
              <a:rPr lang="en-US" dirty="0"/>
              <a:t>? </a:t>
            </a:r>
            <a:r>
              <a:rPr lang="en-US" dirty="0" smtClean="0"/>
              <a:t>Pets seem to bring </a:t>
            </a:r>
            <a:r>
              <a:rPr lang="en-US" dirty="0"/>
              <a:t>quality </a:t>
            </a:r>
            <a:r>
              <a:rPr lang="en-US" dirty="0" smtClean="0"/>
              <a:t>to people’s lives </a:t>
            </a:r>
            <a:r>
              <a:rPr lang="en-US" dirty="0"/>
              <a:t>and purpose to </a:t>
            </a:r>
            <a:r>
              <a:rPr lang="en-US" dirty="0" smtClean="0"/>
              <a:t>their </a:t>
            </a:r>
            <a:r>
              <a:rPr lang="en-US" dirty="0"/>
              <a:t>everyday </a:t>
            </a:r>
            <a:r>
              <a:rPr lang="en-US" dirty="0" smtClean="0"/>
              <a:t>schedules. But not any pet will do. Many believe that when it comes to pets some are better than others. The typical pets which people commonly prefer include cats, dogs, and fish. However, as unusual as it may sound rats are perhaps underestimated when it comes to good pets. Rats make </a:t>
            </a:r>
            <a:r>
              <a:rPr lang="en-US" dirty="0"/>
              <a:t>wonderful pets because </a:t>
            </a:r>
            <a:r>
              <a:rPr lang="en-US" dirty="0">
                <a:solidFill>
                  <a:schemeClr val="accent5"/>
                </a:solidFill>
              </a:rPr>
              <a:t>they provide companionship</a:t>
            </a:r>
            <a:r>
              <a:rPr lang="en-US" dirty="0"/>
              <a:t>, </a:t>
            </a:r>
            <a:r>
              <a:rPr lang="en-US" dirty="0">
                <a:solidFill>
                  <a:schemeClr val="tx2">
                    <a:lumMod val="50000"/>
                    <a:lumOff val="50000"/>
                  </a:schemeClr>
                </a:solidFill>
              </a:rPr>
              <a:t>they are not difficult to take care of</a:t>
            </a:r>
            <a:r>
              <a:rPr lang="en-US" dirty="0"/>
              <a:t>, and </a:t>
            </a:r>
            <a:r>
              <a:rPr lang="en-US" dirty="0">
                <a:solidFill>
                  <a:schemeClr val="accent6"/>
                </a:solidFill>
              </a:rPr>
              <a:t>they are inexpensive.</a:t>
            </a:r>
          </a:p>
          <a:p>
            <a:endParaRPr lang="en-US" dirty="0"/>
          </a:p>
        </p:txBody>
      </p:sp>
    </p:spTree>
    <p:extLst>
      <p:ext uri="{BB962C8B-B14F-4D97-AF65-F5344CB8AC3E}">
        <p14:creationId xmlns:p14="http://schemas.microsoft.com/office/powerpoint/2010/main" val="40480771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example paragraph on your paper I want you to…</a:t>
            </a:r>
            <a:endParaRPr lang="en-US" dirty="0"/>
          </a:p>
        </p:txBody>
      </p:sp>
      <p:sp>
        <p:nvSpPr>
          <p:cNvPr id="3" name="Content Placeholder 2"/>
          <p:cNvSpPr>
            <a:spLocks noGrp="1"/>
          </p:cNvSpPr>
          <p:nvPr>
            <p:ph idx="1"/>
          </p:nvPr>
        </p:nvSpPr>
        <p:spPr/>
        <p:txBody>
          <a:bodyPr/>
          <a:lstStyle/>
          <a:p>
            <a:r>
              <a:rPr lang="en-US" u="sng" dirty="0" smtClean="0"/>
              <a:t>Underline</a:t>
            </a:r>
            <a:r>
              <a:rPr lang="en-US" dirty="0" smtClean="0"/>
              <a:t> the interrogative sentences.</a:t>
            </a:r>
          </a:p>
          <a:p>
            <a:r>
              <a:rPr lang="en-US" dirty="0" smtClean="0"/>
              <a:t>Circle  the question word(s) used.</a:t>
            </a:r>
          </a:p>
          <a:p>
            <a:r>
              <a:rPr lang="en-US" dirty="0" smtClean="0"/>
              <a:t>And put a square around the thesis statement.</a:t>
            </a:r>
            <a:endParaRPr lang="en-US" dirty="0"/>
          </a:p>
        </p:txBody>
      </p:sp>
      <p:sp>
        <p:nvSpPr>
          <p:cNvPr id="4" name="Oval 3"/>
          <p:cNvSpPr/>
          <p:nvPr/>
        </p:nvSpPr>
        <p:spPr>
          <a:xfrm>
            <a:off x="739322" y="2605274"/>
            <a:ext cx="837136" cy="35028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970572" y="3196386"/>
            <a:ext cx="832019" cy="30650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7243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Quiz</a:t>
            </a:r>
            <a:endParaRPr lang="en-US" dirty="0"/>
          </a:p>
        </p:txBody>
      </p:sp>
      <p:sp>
        <p:nvSpPr>
          <p:cNvPr id="3" name="Content Placeholder 2"/>
          <p:cNvSpPr>
            <a:spLocks noGrp="1"/>
          </p:cNvSpPr>
          <p:nvPr>
            <p:ph idx="1"/>
          </p:nvPr>
        </p:nvSpPr>
        <p:spPr>
          <a:xfrm>
            <a:off x="498474" y="1046676"/>
            <a:ext cx="7556313" cy="4525963"/>
          </a:xfrm>
        </p:spPr>
        <p:txBody>
          <a:bodyPr/>
          <a:lstStyle/>
          <a:p>
            <a:r>
              <a:rPr lang="en-US" dirty="0" smtClean="0"/>
              <a:t>1.What are the three types of introductions called?</a:t>
            </a:r>
          </a:p>
          <a:p>
            <a:r>
              <a:rPr lang="en-US" dirty="0" smtClean="0"/>
              <a:t>2. Explain each one in your own words.</a:t>
            </a:r>
          </a:p>
          <a:p>
            <a:r>
              <a:rPr lang="en-US" dirty="0" smtClean="0"/>
              <a:t>3.Write an example introduction paragraph using </a:t>
            </a:r>
            <a:r>
              <a:rPr lang="en-US" b="1" dirty="0" smtClean="0"/>
              <a:t>one</a:t>
            </a:r>
            <a:r>
              <a:rPr lang="en-US" dirty="0" smtClean="0"/>
              <a:t> of the three types for the following thesis statement:</a:t>
            </a:r>
          </a:p>
          <a:p>
            <a:pPr marL="228600" lvl="1" indent="0" algn="ctr">
              <a:buNone/>
            </a:pPr>
            <a:r>
              <a:rPr lang="en-US" dirty="0" smtClean="0"/>
              <a:t/>
            </a:r>
            <a:br>
              <a:rPr lang="en-US" dirty="0" smtClean="0"/>
            </a:br>
            <a:r>
              <a:rPr lang="en-US" sz="2400" b="1" dirty="0" smtClean="0"/>
              <a:t>“Technology is ruining people’s lives because it is consuming all of their time, costing them a significant amount of money, and creating health concerns</a:t>
            </a:r>
            <a:r>
              <a:rPr lang="en-US" sz="2400" b="1" smtClean="0"/>
              <a:t>.”</a:t>
            </a:r>
            <a:endParaRPr lang="en-US" sz="2400" b="1" dirty="0" smtClean="0"/>
          </a:p>
        </p:txBody>
      </p:sp>
      <p:pic>
        <p:nvPicPr>
          <p:cNvPr id="4" name="Picture 3"/>
          <p:cNvPicPr>
            <a:picLocks noChangeAspect="1"/>
          </p:cNvPicPr>
          <p:nvPr/>
        </p:nvPicPr>
        <p:blipFill>
          <a:blip r:embed="rId2"/>
          <a:stretch>
            <a:fillRect/>
          </a:stretch>
        </p:blipFill>
        <p:spPr>
          <a:xfrm rot="907826">
            <a:off x="6085663" y="4674138"/>
            <a:ext cx="2284592" cy="1626607"/>
          </a:xfrm>
          <a:prstGeom prst="rect">
            <a:avLst/>
          </a:prstGeom>
        </p:spPr>
      </p:pic>
    </p:spTree>
    <p:extLst>
      <p:ext uri="{BB962C8B-B14F-4D97-AF65-F5344CB8AC3E}">
        <p14:creationId xmlns:p14="http://schemas.microsoft.com/office/powerpoint/2010/main" val="9833577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introduction?</a:t>
            </a:r>
            <a:endParaRPr lang="en-US" dirty="0"/>
          </a:p>
        </p:txBody>
      </p:sp>
      <p:sp>
        <p:nvSpPr>
          <p:cNvPr id="3" name="Content Placeholder 2"/>
          <p:cNvSpPr>
            <a:spLocks noGrp="1"/>
          </p:cNvSpPr>
          <p:nvPr>
            <p:ph idx="1"/>
          </p:nvPr>
        </p:nvSpPr>
        <p:spPr/>
        <p:txBody>
          <a:bodyPr/>
          <a:lstStyle/>
          <a:p>
            <a:r>
              <a:rPr lang="en-US" dirty="0" smtClean="0"/>
              <a:t>It starts off your essay! It should get the readers attention (hook) while also letting us know what the entire paper is going to be about (thesis)</a:t>
            </a:r>
          </a:p>
          <a:p>
            <a:endParaRPr lang="en-US" dirty="0"/>
          </a:p>
          <a:p>
            <a:r>
              <a:rPr lang="en-US" dirty="0" smtClean="0"/>
              <a:t>Introductions are composed of the following, in this order:</a:t>
            </a:r>
          </a:p>
          <a:p>
            <a:pPr lvl="1"/>
            <a:r>
              <a:rPr lang="en-US" sz="2800" b="1" dirty="0" smtClean="0"/>
              <a:t>1. HOOK</a:t>
            </a:r>
          </a:p>
          <a:p>
            <a:pPr lvl="1"/>
            <a:r>
              <a:rPr lang="en-US" sz="2800" b="1" dirty="0" smtClean="0"/>
              <a:t>2. THESIS </a:t>
            </a:r>
          </a:p>
        </p:txBody>
      </p:sp>
    </p:spTree>
    <p:extLst>
      <p:ext uri="{BB962C8B-B14F-4D97-AF65-F5344CB8AC3E}">
        <p14:creationId xmlns:p14="http://schemas.microsoft.com/office/powerpoint/2010/main" val="25260340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some notes!</a:t>
            </a:r>
            <a:endParaRPr lang="en-US" dirty="0"/>
          </a:p>
        </p:txBody>
      </p:sp>
      <p:sp>
        <p:nvSpPr>
          <p:cNvPr id="3" name="Content Placeholder 2"/>
          <p:cNvSpPr>
            <a:spLocks noGrp="1"/>
          </p:cNvSpPr>
          <p:nvPr>
            <p:ph idx="1"/>
          </p:nvPr>
        </p:nvSpPr>
        <p:spPr>
          <a:xfrm>
            <a:off x="498474" y="1600200"/>
            <a:ext cx="7556313" cy="4525963"/>
          </a:xfrm>
        </p:spPr>
        <p:txBody>
          <a:bodyPr/>
          <a:lstStyle/>
          <a:p>
            <a:r>
              <a:rPr lang="en-US" dirty="0" smtClean="0">
                <a:solidFill>
                  <a:schemeClr val="tx1"/>
                </a:solidFill>
              </a:rPr>
              <a:t>Today we are going to be talking about three types of introductions</a:t>
            </a:r>
          </a:p>
          <a:p>
            <a:endParaRPr lang="en-US" dirty="0">
              <a:solidFill>
                <a:schemeClr val="tx1"/>
              </a:solidFill>
            </a:endParaRPr>
          </a:p>
          <a:p>
            <a:r>
              <a:rPr lang="en-US" dirty="0" smtClean="0">
                <a:solidFill>
                  <a:schemeClr val="tx2">
                    <a:lumMod val="75000"/>
                    <a:lumOff val="25000"/>
                  </a:schemeClr>
                </a:solidFill>
              </a:rPr>
              <a:t>These are not the only ones out there</a:t>
            </a:r>
            <a:r>
              <a:rPr lang="en-US" dirty="0" smtClean="0">
                <a:solidFill>
                  <a:schemeClr val="tx1"/>
                </a:solidFill>
              </a:rPr>
              <a:t>,  but they will help give you a framework for future papers.</a:t>
            </a:r>
          </a:p>
          <a:p>
            <a:endParaRPr lang="en-US" dirty="0">
              <a:solidFill>
                <a:schemeClr val="tx1"/>
              </a:solidFill>
            </a:endParaRPr>
          </a:p>
          <a:p>
            <a:r>
              <a:rPr lang="en-US" dirty="0" smtClean="0">
                <a:solidFill>
                  <a:schemeClr val="tx1"/>
                </a:solidFill>
              </a:rPr>
              <a:t>If you ever get stuck on how to start your paper – use any of these three intros to help you </a:t>
            </a:r>
            <a:r>
              <a:rPr lang="en-US" dirty="0" smtClean="0">
                <a:solidFill>
                  <a:schemeClr val="tx1"/>
                </a:solidFill>
                <a:sym typeface="Wingdings"/>
              </a:rPr>
              <a:t></a:t>
            </a:r>
            <a:endParaRPr lang="en-US" dirty="0">
              <a:solidFill>
                <a:schemeClr val="tx1"/>
              </a:solidFill>
            </a:endParaRPr>
          </a:p>
        </p:txBody>
      </p:sp>
    </p:spTree>
    <p:extLst>
      <p:ext uri="{BB962C8B-B14F-4D97-AF65-F5344CB8AC3E}">
        <p14:creationId xmlns:p14="http://schemas.microsoft.com/office/powerpoint/2010/main" val="2167242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500" dirty="0" smtClean="0"/>
              <a:t>Thesis</a:t>
            </a:r>
            <a:r>
              <a:rPr lang="en-US" sz="2500" dirty="0"/>
              <a:t>: </a:t>
            </a:r>
            <a:r>
              <a:rPr lang="en-US" sz="2500" dirty="0" smtClean="0"/>
              <a:t>Rats make </a:t>
            </a:r>
            <a:r>
              <a:rPr lang="en-US" sz="2500" dirty="0"/>
              <a:t>wonderful pets because </a:t>
            </a:r>
            <a:r>
              <a:rPr lang="en-US" sz="2500" dirty="0">
                <a:solidFill>
                  <a:schemeClr val="accent5"/>
                </a:solidFill>
              </a:rPr>
              <a:t>they provide companionship</a:t>
            </a:r>
            <a:r>
              <a:rPr lang="en-US" sz="2500" dirty="0"/>
              <a:t>, </a:t>
            </a:r>
            <a:r>
              <a:rPr lang="en-US" sz="2500" dirty="0">
                <a:solidFill>
                  <a:schemeClr val="tx2">
                    <a:lumMod val="50000"/>
                    <a:lumOff val="50000"/>
                  </a:schemeClr>
                </a:solidFill>
              </a:rPr>
              <a:t>they are not difficult to take care of</a:t>
            </a:r>
            <a:r>
              <a:rPr lang="en-US" sz="2500" dirty="0"/>
              <a:t>, and </a:t>
            </a:r>
            <a:r>
              <a:rPr lang="en-US" sz="2500" dirty="0">
                <a:solidFill>
                  <a:schemeClr val="accent6"/>
                </a:solidFill>
              </a:rPr>
              <a:t>they are inexpensive.</a:t>
            </a:r>
            <a:br>
              <a:rPr lang="en-US" sz="2500" dirty="0">
                <a:solidFill>
                  <a:schemeClr val="accent6"/>
                </a:solidFill>
              </a:rPr>
            </a:br>
            <a:r>
              <a:rPr lang="en-US" sz="2500" dirty="0" smtClean="0"/>
              <a:t>.</a:t>
            </a:r>
            <a:endParaRPr lang="en-US" sz="2500" dirty="0"/>
          </a:p>
        </p:txBody>
      </p:sp>
      <p:pic>
        <p:nvPicPr>
          <p:cNvPr id="4" name="Content Placeholder 4"/>
          <p:cNvPicPr>
            <a:picLocks noGrp="1" noChangeAspect="1"/>
          </p:cNvPicPr>
          <p:nvPr>
            <p:ph sz="half" idx="1"/>
          </p:nvPr>
        </p:nvPicPr>
        <p:blipFill>
          <a:blip r:embed="rId2"/>
          <a:srcRect l="20582" r="20582"/>
          <a:stretch>
            <a:fillRect/>
          </a:stretch>
        </p:blipFill>
        <p:spPr/>
      </p:pic>
      <p:sp>
        <p:nvSpPr>
          <p:cNvPr id="3" name="Content Placeholder 2"/>
          <p:cNvSpPr>
            <a:spLocks noGrp="1"/>
          </p:cNvSpPr>
          <p:nvPr>
            <p:ph sz="half" idx="2"/>
          </p:nvPr>
        </p:nvSpPr>
        <p:spPr/>
        <p:txBody>
          <a:bodyPr>
            <a:normAutofit/>
          </a:bodyPr>
          <a:lstStyle/>
          <a:p>
            <a:r>
              <a:rPr lang="en-US" dirty="0" smtClean="0"/>
              <a:t>We will be talking about </a:t>
            </a:r>
            <a:r>
              <a:rPr lang="en-US" b="1" dirty="0" smtClean="0"/>
              <a:t>three </a:t>
            </a:r>
            <a:r>
              <a:rPr lang="en-US" dirty="0" smtClean="0"/>
              <a:t>specific types of introductions.</a:t>
            </a:r>
          </a:p>
          <a:p>
            <a:pPr lvl="1"/>
            <a:r>
              <a:rPr lang="en-US" b="1" dirty="0" smtClean="0"/>
              <a:t>Inverted triangle</a:t>
            </a:r>
          </a:p>
          <a:p>
            <a:pPr lvl="1"/>
            <a:r>
              <a:rPr lang="en-US" b="1" dirty="0" smtClean="0"/>
              <a:t>Narrative</a:t>
            </a:r>
          </a:p>
          <a:p>
            <a:pPr lvl="1"/>
            <a:r>
              <a:rPr lang="en-US" b="1" dirty="0" smtClean="0"/>
              <a:t>Interrogative</a:t>
            </a:r>
          </a:p>
          <a:p>
            <a:r>
              <a:rPr lang="en-US" dirty="0" smtClean="0"/>
              <a:t>The examples of these types of introductions are going to be based on the thesis statement above.</a:t>
            </a:r>
            <a:endParaRPr lang="en-US" dirty="0"/>
          </a:p>
        </p:txBody>
      </p:sp>
    </p:spTree>
    <p:extLst>
      <p:ext uri="{BB962C8B-B14F-4D97-AF65-F5344CB8AC3E}">
        <p14:creationId xmlns:p14="http://schemas.microsoft.com/office/powerpoint/2010/main" val="12212788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Inverted Triangle</a:t>
            </a:r>
            <a:endParaRPr lang="en-US" dirty="0"/>
          </a:p>
        </p:txBody>
      </p:sp>
      <p:sp>
        <p:nvSpPr>
          <p:cNvPr id="3" name="Content Placeholder 2"/>
          <p:cNvSpPr>
            <a:spLocks noGrp="1"/>
          </p:cNvSpPr>
          <p:nvPr>
            <p:ph idx="1"/>
          </p:nvPr>
        </p:nvSpPr>
        <p:spPr>
          <a:xfrm>
            <a:off x="941942" y="1912912"/>
            <a:ext cx="7556313" cy="4144963"/>
          </a:xfrm>
        </p:spPr>
        <p:txBody>
          <a:bodyPr/>
          <a:lstStyle/>
          <a:p>
            <a:r>
              <a:rPr lang="en-US" dirty="0" smtClean="0"/>
              <a:t>Definition:  Moving from a general topic to a specific thesis. </a:t>
            </a:r>
          </a:p>
          <a:p>
            <a:endParaRPr lang="en-US" dirty="0"/>
          </a:p>
        </p:txBody>
      </p:sp>
      <p:pic>
        <p:nvPicPr>
          <p:cNvPr id="4" name="Picture 3" descr="Screen Shot 2015-10-06 at 9.49.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260" y="2592273"/>
            <a:ext cx="4483633" cy="3937351"/>
          </a:xfrm>
          <a:prstGeom prst="rect">
            <a:avLst/>
          </a:prstGeom>
        </p:spPr>
      </p:pic>
      <p:sp>
        <p:nvSpPr>
          <p:cNvPr id="6" name="TextBox 5"/>
          <p:cNvSpPr txBox="1"/>
          <p:nvPr/>
        </p:nvSpPr>
        <p:spPr>
          <a:xfrm>
            <a:off x="6160810" y="3366712"/>
            <a:ext cx="2991958" cy="2585323"/>
          </a:xfrm>
          <a:prstGeom prst="rect">
            <a:avLst/>
          </a:prstGeom>
          <a:noFill/>
        </p:spPr>
        <p:txBody>
          <a:bodyPr wrap="square" rtlCol="0">
            <a:spAutoFit/>
          </a:bodyPr>
          <a:lstStyle/>
          <a:p>
            <a:r>
              <a:rPr lang="en-US" b="1" dirty="0" smtClean="0">
                <a:solidFill>
                  <a:schemeClr val="accent1"/>
                </a:solidFill>
              </a:rPr>
              <a:t>Hint: </a:t>
            </a:r>
          </a:p>
          <a:p>
            <a:r>
              <a:rPr lang="en-US" dirty="0" smtClean="0">
                <a:solidFill>
                  <a:schemeClr val="accent1"/>
                </a:solidFill>
              </a:rPr>
              <a:t>Can start with a startling fact about your topic! (Example: The average American drinks 600 sodas a year.)</a:t>
            </a:r>
          </a:p>
          <a:p>
            <a:pPr algn="ctr"/>
            <a:r>
              <a:rPr lang="en-US" dirty="0" smtClean="0">
                <a:solidFill>
                  <a:schemeClr val="accent1"/>
                </a:solidFill>
              </a:rPr>
              <a:t>OR</a:t>
            </a:r>
          </a:p>
          <a:p>
            <a:r>
              <a:rPr lang="en-US" dirty="0" smtClean="0">
                <a:solidFill>
                  <a:schemeClr val="accent1"/>
                </a:solidFill>
              </a:rPr>
              <a:t>Simply discussing  the topic and its importance</a:t>
            </a:r>
            <a:r>
              <a:rPr lang="en-US" dirty="0" smtClean="0"/>
              <a:t>.</a:t>
            </a:r>
            <a:endParaRPr lang="en-US" dirty="0"/>
          </a:p>
        </p:txBody>
      </p:sp>
      <p:pic>
        <p:nvPicPr>
          <p:cNvPr id="7" name="Picture 6"/>
          <p:cNvPicPr>
            <a:picLocks noChangeAspect="1"/>
          </p:cNvPicPr>
          <p:nvPr/>
        </p:nvPicPr>
        <p:blipFill>
          <a:blip r:embed="rId3"/>
          <a:stretch>
            <a:fillRect/>
          </a:stretch>
        </p:blipFill>
        <p:spPr>
          <a:xfrm>
            <a:off x="5658893" y="0"/>
            <a:ext cx="1791249" cy="1885525"/>
          </a:xfrm>
          <a:prstGeom prst="rect">
            <a:avLst/>
          </a:prstGeom>
        </p:spPr>
      </p:pic>
    </p:spTree>
    <p:extLst>
      <p:ext uri="{BB962C8B-B14F-4D97-AF65-F5344CB8AC3E}">
        <p14:creationId xmlns:p14="http://schemas.microsoft.com/office/powerpoint/2010/main" val="2988437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Think of . . . </a:t>
            </a:r>
            <a:endParaRPr lang="en-US" dirty="0"/>
          </a:p>
        </p:txBody>
      </p:sp>
      <p:sp>
        <p:nvSpPr>
          <p:cNvPr id="3" name="Content Placeholder 2"/>
          <p:cNvSpPr>
            <a:spLocks noGrp="1"/>
          </p:cNvSpPr>
          <p:nvPr>
            <p:ph idx="1"/>
          </p:nvPr>
        </p:nvSpPr>
        <p:spPr>
          <a:xfrm>
            <a:off x="216252" y="1549400"/>
            <a:ext cx="8836591" cy="4679244"/>
          </a:xfrm>
        </p:spPr>
        <p:txBody>
          <a:bodyPr>
            <a:normAutofit fontScale="70000" lnSpcReduction="20000"/>
          </a:bodyPr>
          <a:lstStyle/>
          <a:p>
            <a:pPr marL="0" indent="0">
              <a:buNone/>
            </a:pPr>
            <a:r>
              <a:rPr lang="en-US" dirty="0" smtClean="0"/>
              <a:t>Your favorite ANIMAL</a:t>
            </a:r>
          </a:p>
          <a:p>
            <a:r>
              <a:rPr lang="en-US" dirty="0" smtClean="0"/>
              <a:t>Mammals</a:t>
            </a:r>
          </a:p>
          <a:p>
            <a:r>
              <a:rPr lang="en-US" dirty="0" smtClean="0"/>
              <a:t>Ocean mammal</a:t>
            </a:r>
            <a:endParaRPr lang="en-US" dirty="0"/>
          </a:p>
          <a:p>
            <a:r>
              <a:rPr lang="en-US" dirty="0" smtClean="0"/>
              <a:t>Dolphins</a:t>
            </a:r>
          </a:p>
          <a:p>
            <a:r>
              <a:rPr lang="en-US" dirty="0"/>
              <a:t>Bottle nose dolphins</a:t>
            </a:r>
          </a:p>
          <a:p>
            <a:endParaRPr lang="en-US" dirty="0"/>
          </a:p>
          <a:p>
            <a:pPr marL="0" indent="0">
              <a:buNone/>
            </a:pPr>
            <a:r>
              <a:rPr lang="en-US" dirty="0" smtClean="0"/>
              <a:t>Your favorite FOOD</a:t>
            </a:r>
          </a:p>
          <a:p>
            <a:r>
              <a:rPr lang="en-US" dirty="0"/>
              <a:t>Green Chicken Enchiladas</a:t>
            </a:r>
          </a:p>
          <a:p>
            <a:r>
              <a:rPr lang="en-US" dirty="0"/>
              <a:t>Chicken Enchiladas</a:t>
            </a:r>
          </a:p>
          <a:p>
            <a:r>
              <a:rPr lang="en-US" dirty="0"/>
              <a:t>Enchiladas</a:t>
            </a:r>
          </a:p>
          <a:p>
            <a:r>
              <a:rPr lang="en-US" dirty="0" smtClean="0"/>
              <a:t>Mexican</a:t>
            </a:r>
          </a:p>
          <a:p>
            <a:endParaRPr lang="en-US" dirty="0" smtClean="0"/>
          </a:p>
          <a:p>
            <a:endParaRPr lang="en-US" dirty="0"/>
          </a:p>
          <a:p>
            <a:endParaRPr lang="en-US" dirty="0" smtClean="0"/>
          </a:p>
          <a:p>
            <a:pPr marL="0" indent="0">
              <a:buNone/>
            </a:pPr>
            <a:endParaRPr lang="en-US" dirty="0" smtClean="0"/>
          </a:p>
          <a:p>
            <a:endParaRPr lang="en-US" dirty="0"/>
          </a:p>
        </p:txBody>
      </p:sp>
      <p:sp>
        <p:nvSpPr>
          <p:cNvPr id="4" name="TextBox 3"/>
          <p:cNvSpPr txBox="1"/>
          <p:nvPr/>
        </p:nvSpPr>
        <p:spPr>
          <a:xfrm>
            <a:off x="4878476" y="1549400"/>
            <a:ext cx="3176311" cy="1754327"/>
          </a:xfrm>
          <a:prstGeom prst="rect">
            <a:avLst/>
          </a:prstGeom>
          <a:noFill/>
        </p:spPr>
        <p:txBody>
          <a:bodyPr wrap="square" rtlCol="0">
            <a:spAutoFit/>
          </a:bodyPr>
          <a:lstStyle/>
          <a:p>
            <a:r>
              <a:rPr lang="en-US" dirty="0" smtClean="0"/>
              <a:t>From </a:t>
            </a:r>
            <a:r>
              <a:rPr lang="en-US" dirty="0" smtClean="0">
                <a:solidFill>
                  <a:schemeClr val="accent5">
                    <a:lumMod val="75000"/>
                  </a:schemeClr>
                </a:solidFill>
              </a:rPr>
              <a:t>BROAD</a:t>
            </a:r>
          </a:p>
          <a:p>
            <a:r>
              <a:rPr lang="en-US" dirty="0" smtClean="0"/>
              <a:t>. </a:t>
            </a:r>
          </a:p>
          <a:p>
            <a:r>
              <a:rPr lang="en-US" dirty="0" smtClean="0"/>
              <a:t>.</a:t>
            </a:r>
          </a:p>
          <a:p>
            <a:r>
              <a:rPr lang="en-US" dirty="0" smtClean="0"/>
              <a:t>.</a:t>
            </a:r>
          </a:p>
          <a:p>
            <a:r>
              <a:rPr lang="en-US" dirty="0" smtClean="0"/>
              <a:t>. </a:t>
            </a:r>
          </a:p>
          <a:p>
            <a:r>
              <a:rPr lang="en-US" dirty="0" smtClean="0"/>
              <a:t>To </a:t>
            </a:r>
            <a:r>
              <a:rPr lang="en-US" dirty="0" smtClean="0">
                <a:solidFill>
                  <a:schemeClr val="accent3"/>
                </a:solidFill>
              </a:rPr>
              <a:t>SPECIFIC</a:t>
            </a:r>
            <a:endParaRPr lang="en-US" dirty="0">
              <a:solidFill>
                <a:schemeClr val="accent3"/>
              </a:solidFill>
            </a:endParaRPr>
          </a:p>
        </p:txBody>
      </p:sp>
      <p:sp>
        <p:nvSpPr>
          <p:cNvPr id="5" name="TextBox 4"/>
          <p:cNvSpPr txBox="1"/>
          <p:nvPr/>
        </p:nvSpPr>
        <p:spPr>
          <a:xfrm>
            <a:off x="4878476" y="4091018"/>
            <a:ext cx="3176311" cy="1754327"/>
          </a:xfrm>
          <a:prstGeom prst="rect">
            <a:avLst/>
          </a:prstGeom>
          <a:noFill/>
        </p:spPr>
        <p:txBody>
          <a:bodyPr wrap="square" rtlCol="0">
            <a:spAutoFit/>
          </a:bodyPr>
          <a:lstStyle/>
          <a:p>
            <a:r>
              <a:rPr lang="en-US" dirty="0" smtClean="0"/>
              <a:t>From </a:t>
            </a:r>
            <a:r>
              <a:rPr lang="en-US" dirty="0" smtClean="0">
                <a:solidFill>
                  <a:srgbClr val="666699"/>
                </a:solidFill>
              </a:rPr>
              <a:t>SPECIFIC</a:t>
            </a:r>
          </a:p>
          <a:p>
            <a:r>
              <a:rPr lang="en-US" dirty="0" smtClean="0"/>
              <a:t>. </a:t>
            </a:r>
          </a:p>
          <a:p>
            <a:r>
              <a:rPr lang="en-US" dirty="0" smtClean="0"/>
              <a:t>.</a:t>
            </a:r>
          </a:p>
          <a:p>
            <a:r>
              <a:rPr lang="en-US" dirty="0" smtClean="0"/>
              <a:t>.</a:t>
            </a:r>
          </a:p>
          <a:p>
            <a:r>
              <a:rPr lang="en-US" dirty="0" smtClean="0"/>
              <a:t>. </a:t>
            </a:r>
          </a:p>
          <a:p>
            <a:r>
              <a:rPr lang="en-US" dirty="0" smtClean="0"/>
              <a:t>To </a:t>
            </a:r>
            <a:r>
              <a:rPr lang="en-US" dirty="0" smtClean="0">
                <a:solidFill>
                  <a:schemeClr val="accent5">
                    <a:lumMod val="75000"/>
                  </a:schemeClr>
                </a:solidFill>
              </a:rPr>
              <a:t>BROAD</a:t>
            </a:r>
            <a:endParaRPr lang="en-US" dirty="0">
              <a:solidFill>
                <a:schemeClr val="accent5">
                  <a:lumMod val="75000"/>
                </a:schemeClr>
              </a:solidFill>
            </a:endParaRPr>
          </a:p>
        </p:txBody>
      </p:sp>
      <p:sp>
        <p:nvSpPr>
          <p:cNvPr id="6" name="Isosceles Triangle 5"/>
          <p:cNvSpPr/>
          <p:nvPr/>
        </p:nvSpPr>
        <p:spPr>
          <a:xfrm rot="10800000">
            <a:off x="6844588" y="1725447"/>
            <a:ext cx="1882865" cy="137708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Isosceles Triangle 6"/>
          <p:cNvSpPr/>
          <p:nvPr/>
        </p:nvSpPr>
        <p:spPr>
          <a:xfrm>
            <a:off x="6844588" y="4380239"/>
            <a:ext cx="1882865" cy="137708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9319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a:t>
            </a:r>
            <a:r>
              <a:rPr lang="en-US" dirty="0"/>
              <a:t>of Inverted Triangle </a:t>
            </a:r>
            <a:r>
              <a:rPr lang="en-US" dirty="0" smtClean="0"/>
              <a:t>Intro</a:t>
            </a:r>
            <a:br>
              <a:rPr lang="en-US" dirty="0" smtClean="0"/>
            </a:br>
            <a:endParaRPr lang="en-US" dirty="0"/>
          </a:p>
        </p:txBody>
      </p:sp>
      <p:sp>
        <p:nvSpPr>
          <p:cNvPr id="3" name="Content Placeholder 2"/>
          <p:cNvSpPr>
            <a:spLocks noGrp="1"/>
          </p:cNvSpPr>
          <p:nvPr>
            <p:ph idx="1"/>
          </p:nvPr>
        </p:nvSpPr>
        <p:spPr>
          <a:xfrm>
            <a:off x="498474" y="1600200"/>
            <a:ext cx="7556313" cy="4525963"/>
          </a:xfrm>
        </p:spPr>
        <p:txBody>
          <a:bodyPr>
            <a:normAutofit fontScale="92500" lnSpcReduction="10000"/>
          </a:bodyPr>
          <a:lstStyle/>
          <a:p>
            <a:r>
              <a:rPr lang="en-US" dirty="0" smtClean="0"/>
              <a:t>Dogs, cats, fish, and </a:t>
            </a:r>
            <a:r>
              <a:rPr lang="en-US" dirty="0"/>
              <a:t>birds constitute what most folks consider the best of domestic pets. A loyal and friendly dog, or a tolerant and moody cat can bring genuine companionship and personality to a home. While these pets remain the status quo when it comes to domesticated animals, lizards, snakes, frogs, and even pigs have also been domesticated. Pet stores sell all sorts. But </a:t>
            </a:r>
            <a:r>
              <a:rPr lang="en-US" dirty="0" smtClean="0"/>
              <a:t>why are dogs </a:t>
            </a:r>
            <a:r>
              <a:rPr lang="en-US" dirty="0"/>
              <a:t>and cats </a:t>
            </a:r>
            <a:r>
              <a:rPr lang="en-US" dirty="0" smtClean="0"/>
              <a:t>the focus? </a:t>
            </a:r>
            <a:r>
              <a:rPr lang="en-US" dirty="0"/>
              <a:t>Perhaps it is because of the track record of their even temperament. Perhaps it is a tradition of “that</a:t>
            </a:r>
            <a:r>
              <a:rPr lang="fr-FR" dirty="0"/>
              <a:t>’</a:t>
            </a:r>
            <a:r>
              <a:rPr lang="en-US" dirty="0"/>
              <a:t>s-just-what-you-get” when it comes to pets. But what about the </a:t>
            </a:r>
            <a:r>
              <a:rPr lang="en-US" i="1" dirty="0"/>
              <a:t>atypical</a:t>
            </a:r>
            <a:r>
              <a:rPr lang="en-US" dirty="0"/>
              <a:t> animals? What about, say, rats? Although the word rodent or rat has definite negative connotations—connected to the plague or to disease or to sewers, etc.—the positive aspects associated with these creatures is, like most other animals, pleasant. Even healthy. Research and plenty of experience has shown that r</a:t>
            </a:r>
            <a:r>
              <a:rPr lang="en-US" dirty="0" smtClean="0"/>
              <a:t>ats </a:t>
            </a:r>
            <a:r>
              <a:rPr lang="en-US" dirty="0"/>
              <a:t>make wonderful pets because </a:t>
            </a:r>
            <a:r>
              <a:rPr lang="en-US" dirty="0">
                <a:solidFill>
                  <a:schemeClr val="accent5"/>
                </a:solidFill>
              </a:rPr>
              <a:t>they provide companionship</a:t>
            </a:r>
            <a:r>
              <a:rPr lang="en-US" dirty="0"/>
              <a:t>, </a:t>
            </a:r>
            <a:r>
              <a:rPr lang="en-US" dirty="0">
                <a:solidFill>
                  <a:schemeClr val="tx2">
                    <a:lumMod val="50000"/>
                    <a:lumOff val="50000"/>
                  </a:schemeClr>
                </a:solidFill>
              </a:rPr>
              <a:t>they are not difficult to take care of</a:t>
            </a:r>
            <a:r>
              <a:rPr lang="en-US" dirty="0"/>
              <a:t>, and </a:t>
            </a:r>
            <a:r>
              <a:rPr lang="en-US" dirty="0">
                <a:solidFill>
                  <a:schemeClr val="accent6"/>
                </a:solidFill>
              </a:rPr>
              <a:t>they are </a:t>
            </a:r>
            <a:r>
              <a:rPr lang="en-US" dirty="0" smtClean="0">
                <a:solidFill>
                  <a:schemeClr val="accent6"/>
                </a:solidFill>
              </a:rPr>
              <a:t>inexpensive</a:t>
            </a:r>
            <a:r>
              <a:rPr lang="en-US" dirty="0" smtClean="0"/>
              <a:t>.</a:t>
            </a:r>
            <a:endParaRPr lang="en-US" dirty="0"/>
          </a:p>
          <a:p>
            <a:endParaRPr lang="en-US" dirty="0"/>
          </a:p>
        </p:txBody>
      </p:sp>
    </p:spTree>
    <p:extLst>
      <p:ext uri="{BB962C8B-B14F-4D97-AF65-F5344CB8AC3E}">
        <p14:creationId xmlns:p14="http://schemas.microsoft.com/office/powerpoint/2010/main" val="5689871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example paragraph on your paper I want you to…</a:t>
            </a:r>
            <a:endParaRPr lang="en-US" dirty="0"/>
          </a:p>
        </p:txBody>
      </p:sp>
      <p:sp>
        <p:nvSpPr>
          <p:cNvPr id="3" name="Content Placeholder 2"/>
          <p:cNvSpPr>
            <a:spLocks noGrp="1"/>
          </p:cNvSpPr>
          <p:nvPr>
            <p:ph idx="1"/>
          </p:nvPr>
        </p:nvSpPr>
        <p:spPr/>
        <p:txBody>
          <a:bodyPr/>
          <a:lstStyle/>
          <a:p>
            <a:r>
              <a:rPr lang="en-US" u="sng" dirty="0" smtClean="0"/>
              <a:t>Underline</a:t>
            </a:r>
            <a:r>
              <a:rPr lang="en-US" dirty="0" smtClean="0"/>
              <a:t> what part of it was BROAD or general information</a:t>
            </a:r>
          </a:p>
          <a:p>
            <a:r>
              <a:rPr lang="en-US" dirty="0" smtClean="0"/>
              <a:t>Circle what part of it was getting a little bit more specific – hinting at the topic it is going to discuss</a:t>
            </a:r>
          </a:p>
          <a:p>
            <a:r>
              <a:rPr lang="en-US" dirty="0" smtClean="0"/>
              <a:t>And put a square around what the most specific part of it was – so the thesis!</a:t>
            </a:r>
            <a:endParaRPr lang="en-US" dirty="0"/>
          </a:p>
        </p:txBody>
      </p:sp>
      <p:sp>
        <p:nvSpPr>
          <p:cNvPr id="4" name="Oval 3"/>
          <p:cNvSpPr/>
          <p:nvPr/>
        </p:nvSpPr>
        <p:spPr>
          <a:xfrm>
            <a:off x="739322" y="2605274"/>
            <a:ext cx="837136" cy="35028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970572" y="3502889"/>
            <a:ext cx="832019" cy="30650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5380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#2. Narrative Introduction</a:t>
            </a:r>
            <a:endParaRPr lang="en-US" dirty="0"/>
          </a:p>
        </p:txBody>
      </p:sp>
      <p:sp>
        <p:nvSpPr>
          <p:cNvPr id="3" name="Content Placeholder 2"/>
          <p:cNvSpPr>
            <a:spLocks noGrp="1"/>
          </p:cNvSpPr>
          <p:nvPr>
            <p:ph idx="1"/>
          </p:nvPr>
        </p:nvSpPr>
        <p:spPr>
          <a:xfrm>
            <a:off x="498474" y="1381628"/>
            <a:ext cx="7556313" cy="4744536"/>
          </a:xfrm>
        </p:spPr>
        <p:txBody>
          <a:bodyPr/>
          <a:lstStyle/>
          <a:p>
            <a:r>
              <a:rPr lang="en-US" dirty="0" smtClean="0"/>
              <a:t>What does narrative mean:  A STORY!</a:t>
            </a:r>
          </a:p>
        </p:txBody>
      </p:sp>
      <p:pic>
        <p:nvPicPr>
          <p:cNvPr id="5" name="Picture 4"/>
          <p:cNvPicPr>
            <a:picLocks noChangeAspect="1"/>
          </p:cNvPicPr>
          <p:nvPr/>
        </p:nvPicPr>
        <p:blipFill rotWithShape="1">
          <a:blip r:embed="rId2"/>
          <a:srcRect b="10190"/>
          <a:stretch/>
        </p:blipFill>
        <p:spPr>
          <a:xfrm>
            <a:off x="5384468" y="1109462"/>
            <a:ext cx="3279754" cy="2081085"/>
          </a:xfrm>
          <a:prstGeom prst="rect">
            <a:avLst/>
          </a:prstGeom>
        </p:spPr>
      </p:pic>
      <p:sp>
        <p:nvSpPr>
          <p:cNvPr id="6" name="Right Arrow 5"/>
          <p:cNvSpPr/>
          <p:nvPr/>
        </p:nvSpPr>
        <p:spPr>
          <a:xfrm>
            <a:off x="240848" y="3226956"/>
            <a:ext cx="2320895" cy="888939"/>
          </a:xfrm>
          <a:prstGeom prst="rightArrow">
            <a:avLst/>
          </a:prstGeom>
          <a:noFill/>
          <a:ln>
            <a:solidFill>
              <a:srgbClr val="6633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561743" y="3190548"/>
            <a:ext cx="4776035" cy="9253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561743" y="4584726"/>
            <a:ext cx="4776035" cy="9253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099027" y="3258024"/>
            <a:ext cx="3996106" cy="646331"/>
          </a:xfrm>
          <a:prstGeom prst="rect">
            <a:avLst/>
          </a:prstGeom>
          <a:noFill/>
        </p:spPr>
        <p:txBody>
          <a:bodyPr wrap="none" rtlCol="0">
            <a:spAutoFit/>
          </a:bodyPr>
          <a:lstStyle/>
          <a:p>
            <a:r>
              <a:rPr lang="en-US" dirty="0" smtClean="0"/>
              <a:t>Start with a story (fiction/nonfiction)</a:t>
            </a:r>
          </a:p>
          <a:p>
            <a:r>
              <a:rPr lang="en-US" dirty="0" smtClean="0"/>
              <a:t>that relates to your topic/thesis</a:t>
            </a:r>
            <a:endParaRPr lang="en-US" dirty="0"/>
          </a:p>
        </p:txBody>
      </p:sp>
      <p:sp>
        <p:nvSpPr>
          <p:cNvPr id="10" name="TextBox 9"/>
          <p:cNvSpPr txBox="1"/>
          <p:nvPr/>
        </p:nvSpPr>
        <p:spPr>
          <a:xfrm>
            <a:off x="3683069" y="4786356"/>
            <a:ext cx="3402797" cy="369332"/>
          </a:xfrm>
          <a:prstGeom prst="rect">
            <a:avLst/>
          </a:prstGeom>
          <a:noFill/>
        </p:spPr>
        <p:txBody>
          <a:bodyPr wrap="square" rtlCol="0">
            <a:spAutoFit/>
          </a:bodyPr>
          <a:lstStyle/>
          <a:p>
            <a:r>
              <a:rPr lang="en-US" dirty="0" smtClean="0"/>
              <a:t>Thesis statement</a:t>
            </a:r>
            <a:endParaRPr lang="en-US" dirty="0"/>
          </a:p>
        </p:txBody>
      </p:sp>
    </p:spTree>
    <p:extLst>
      <p:ext uri="{BB962C8B-B14F-4D97-AF65-F5344CB8AC3E}">
        <p14:creationId xmlns:p14="http://schemas.microsoft.com/office/powerpoint/2010/main" val="3878730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3843</TotalTime>
  <Words>1026</Words>
  <Application>Microsoft Macintosh PowerPoint</Application>
  <PresentationFormat>On-screen Show (4:3)</PresentationFormat>
  <Paragraphs>80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Advantage</vt:lpstr>
      <vt:lpstr>3 Types of Introductions</vt:lpstr>
      <vt:lpstr>What is an introduction?</vt:lpstr>
      <vt:lpstr>Take some notes!</vt:lpstr>
      <vt:lpstr>Thesis: Rats make wonderful pets because they provide companionship, they are not difficult to take care of, and they are inexpensive. .</vt:lpstr>
      <vt:lpstr>#1. Inverted Triangle</vt:lpstr>
      <vt:lpstr>Think of . . . </vt:lpstr>
      <vt:lpstr>Example of Inverted Triangle Intro </vt:lpstr>
      <vt:lpstr>In the example paragraph on your paper I want you to…</vt:lpstr>
      <vt:lpstr> #2. Narrative Introduction</vt:lpstr>
      <vt:lpstr>Example of Narrative Introduction </vt:lpstr>
      <vt:lpstr>In the example paragraph on your paper I want you to…</vt:lpstr>
      <vt:lpstr>#3.  Interrogative   Introduction</vt:lpstr>
      <vt:lpstr>Example of Interrogative Intro </vt:lpstr>
      <vt:lpstr>In the example paragraph on your paper I want you to…</vt:lpstr>
      <vt:lpstr>Mini Quiz</vt:lpstr>
    </vt:vector>
  </TitlesOfParts>
  <Company>Alpine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Types of Introductions</dc:title>
  <dc:creator>Daisy Espinoza</dc:creator>
  <cp:lastModifiedBy>Daisy Espinoza</cp:lastModifiedBy>
  <cp:revision>28</cp:revision>
  <dcterms:created xsi:type="dcterms:W3CDTF">2015-11-19T19:12:07Z</dcterms:created>
  <dcterms:modified xsi:type="dcterms:W3CDTF">2017-12-08T19:19:36Z</dcterms:modified>
</cp:coreProperties>
</file>