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40"/>
  </p:notesMasterIdLst>
  <p:sldIdLst>
    <p:sldId id="257" r:id="rId2"/>
    <p:sldId id="282" r:id="rId3"/>
    <p:sldId id="300" r:id="rId4"/>
    <p:sldId id="283" r:id="rId5"/>
    <p:sldId id="279" r:id="rId6"/>
    <p:sldId id="294" r:id="rId7"/>
    <p:sldId id="296" r:id="rId8"/>
    <p:sldId id="297" r:id="rId9"/>
    <p:sldId id="281" r:id="rId10"/>
    <p:sldId id="258" r:id="rId11"/>
    <p:sldId id="287" r:id="rId12"/>
    <p:sldId id="298" r:id="rId13"/>
    <p:sldId id="259" r:id="rId14"/>
    <p:sldId id="260" r:id="rId15"/>
    <p:sldId id="289" r:id="rId16"/>
    <p:sldId id="299" r:id="rId17"/>
    <p:sldId id="261" r:id="rId18"/>
    <p:sldId id="262" r:id="rId19"/>
    <p:sldId id="291" r:id="rId20"/>
    <p:sldId id="263" r:id="rId21"/>
    <p:sldId id="293" r:id="rId22"/>
    <p:sldId id="264" r:id="rId23"/>
    <p:sldId id="265" r:id="rId24"/>
    <p:sldId id="285" r:id="rId25"/>
    <p:sldId id="266" r:id="rId26"/>
    <p:sldId id="286" r:id="rId27"/>
    <p:sldId id="284" r:id="rId28"/>
    <p:sldId id="268" r:id="rId29"/>
    <p:sldId id="269" r:id="rId30"/>
    <p:sldId id="295" r:id="rId31"/>
    <p:sldId id="267" r:id="rId32"/>
    <p:sldId id="270" r:id="rId33"/>
    <p:sldId id="271" r:id="rId34"/>
    <p:sldId id="272" r:id="rId35"/>
    <p:sldId id="273" r:id="rId36"/>
    <p:sldId id="274" r:id="rId37"/>
    <p:sldId id="275" r:id="rId38"/>
    <p:sldId id="27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656" y="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39D7A-2E0E-9648-84A1-C2196FAF56F8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7C31E-C781-4442-AE22-3876FADF5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6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 noun</a:t>
            </a:r>
          </a:p>
          <a:p>
            <a:r>
              <a:rPr lang="en-US" dirty="0" smtClean="0"/>
              <a:t>Pronoun</a:t>
            </a:r>
          </a:p>
          <a:p>
            <a:r>
              <a:rPr lang="en-US" dirty="0" smtClean="0"/>
              <a:t>Verb</a:t>
            </a:r>
          </a:p>
          <a:p>
            <a:r>
              <a:rPr lang="en-US" dirty="0" smtClean="0"/>
              <a:t>Verb</a:t>
            </a:r>
          </a:p>
          <a:p>
            <a:r>
              <a:rPr lang="en-US" dirty="0" smtClean="0"/>
              <a:t>Noun phrase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7C31E-C781-4442-AE22-3876FADF56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6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1.COMPOUND</a:t>
            </a:r>
          </a:p>
          <a:p>
            <a:r>
              <a:rPr lang="en-US" dirty="0" smtClean="0"/>
              <a:t>2.COMPLEX</a:t>
            </a:r>
          </a:p>
          <a:p>
            <a:r>
              <a:rPr lang="en-US" dirty="0" smtClean="0"/>
              <a:t>3.COMPOUND-COMPLEX</a:t>
            </a:r>
          </a:p>
          <a:p>
            <a:r>
              <a:rPr lang="en-US" dirty="0" smtClean="0"/>
              <a:t>4.COMPOUND-COMPLEX</a:t>
            </a:r>
          </a:p>
          <a:p>
            <a:r>
              <a:rPr lang="en-US" dirty="0" smtClean="0"/>
              <a:t>5.COMPLEX</a:t>
            </a:r>
          </a:p>
          <a:p>
            <a:r>
              <a:rPr lang="en-US" dirty="0" smtClean="0"/>
              <a:t>6. COMPOUND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CA69-059C-EC43-82DF-0C3C3854C78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1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Pronouns:</a:t>
            </a:r>
            <a:r>
              <a:rPr lang="en-US" baseline="0" dirty="0" smtClean="0"/>
              <a:t> I, me, mine, myself, she, her, hers, herself, we us, ours, ourselves.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CA69-059C-EC43-82DF-0C3C3854C78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0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0CA69-059C-EC43-82DF-0C3C3854C78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6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Independent vs. Dependent Clauses </a:t>
            </a:r>
            <a:br>
              <a:rPr lang="en-US" sz="3200" dirty="0" smtClean="0"/>
            </a:br>
            <a:r>
              <a:rPr lang="en-US" sz="3200" dirty="0" smtClean="0"/>
              <a:t>and</a:t>
            </a:r>
            <a:br>
              <a:rPr lang="en-US" sz="3200" dirty="0" smtClean="0"/>
            </a:br>
            <a:r>
              <a:rPr lang="en-US" sz="3200" dirty="0" smtClean="0"/>
              <a:t> the Four Types of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156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independent 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independent clause is: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Clause: (subject + verb)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 clause that can stand by itself and </a:t>
            </a:r>
          </a:p>
          <a:p>
            <a:pPr marL="0" indent="0">
              <a:buNone/>
            </a:pPr>
            <a:r>
              <a:rPr lang="en-US" dirty="0" smtClean="0"/>
              <a:t>makes sense by itself.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Abigail is intimidating.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327" y="2133601"/>
            <a:ext cx="1163827" cy="265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0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Underline the subject</a:t>
            </a:r>
          </a:p>
          <a:p>
            <a:r>
              <a:rPr lang="en-US" dirty="0" smtClean="0"/>
              <a:t>Circle the verb</a:t>
            </a:r>
          </a:p>
          <a:p>
            <a:endParaRPr lang="en-US" dirty="0"/>
          </a:p>
          <a:p>
            <a:r>
              <a:rPr lang="en-US" dirty="0" smtClean="0"/>
              <a:t>We are sharing some examples on the board!</a:t>
            </a:r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In your example you must use </a:t>
            </a:r>
            <a:r>
              <a:rPr lang="en-US" u="sng" dirty="0" smtClean="0">
                <a:solidFill>
                  <a:srgbClr val="FF0000"/>
                </a:solidFill>
              </a:rPr>
              <a:t>the verb: JUMP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95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&amp;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Anna jumped on the bed.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5506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dependent </a:t>
            </a:r>
            <a:r>
              <a:rPr lang="en-US" dirty="0"/>
              <a:t>c</a:t>
            </a:r>
            <a:r>
              <a:rPr lang="en-US" dirty="0" smtClean="0"/>
              <a:t>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 dependent clause is:</a:t>
            </a:r>
          </a:p>
          <a:p>
            <a:pPr marL="514350" indent="-514350">
              <a:buFont typeface="Wingdings 2"/>
              <a:buAutoNum type="alphaLcPeriod"/>
            </a:pPr>
            <a:r>
              <a:rPr lang="en-US" dirty="0"/>
              <a:t>Clause: </a:t>
            </a:r>
            <a:r>
              <a:rPr lang="en-US" dirty="0" smtClean="0"/>
              <a:t>(subject </a:t>
            </a:r>
            <a:r>
              <a:rPr lang="en-US" dirty="0"/>
              <a:t>+ </a:t>
            </a:r>
            <a:r>
              <a:rPr lang="en-US" dirty="0" smtClean="0"/>
              <a:t>verb) that can’t stand alone. It leaves you wondering.</a:t>
            </a:r>
          </a:p>
          <a:p>
            <a:pPr marL="514350" indent="-514350">
              <a:buAutoNum type="alphaLcPeriod"/>
            </a:pPr>
            <a:r>
              <a:rPr lang="en-US" dirty="0" smtClean="0"/>
              <a:t>It needs an independent clause to make sense.</a:t>
            </a:r>
          </a:p>
          <a:p>
            <a:pPr marL="514350" indent="-514350">
              <a:buAutoNum type="alphaLcPeriod"/>
            </a:pPr>
            <a:r>
              <a:rPr lang="en-US" dirty="0" smtClean="0"/>
              <a:t>It has a </a:t>
            </a:r>
            <a:r>
              <a:rPr lang="en-US" u="sng" dirty="0" smtClean="0"/>
              <a:t>subordinating conjunction.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EXAMPLE: </a:t>
            </a:r>
            <a:r>
              <a:rPr lang="en-US" b="1" dirty="0" smtClean="0"/>
              <a:t>When </a:t>
            </a:r>
            <a:r>
              <a:rPr lang="en-US" dirty="0" smtClean="0"/>
              <a:t>John got angry at Abigail</a:t>
            </a:r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874" y="4547757"/>
            <a:ext cx="1304351" cy="155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Subordinating Conjunctions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Write these down! There are various but here are the most common.</a:t>
            </a:r>
          </a:p>
          <a:p>
            <a:pPr lvl="1">
              <a:buNone/>
            </a:pPr>
            <a:r>
              <a:rPr lang="en-US" dirty="0" smtClean="0"/>
              <a:t>*pass out </a:t>
            </a:r>
            <a:r>
              <a:rPr lang="en-US" dirty="0" smtClean="0"/>
              <a:t>pink sheet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314457"/>
              </p:ext>
            </p:extLst>
          </p:nvPr>
        </p:nvGraphicFramePr>
        <p:xfrm>
          <a:off x="1763300" y="2740798"/>
          <a:ext cx="6096000" cy="340838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32000"/>
                <a:gridCol w="2032000"/>
                <a:gridCol w="2032000"/>
              </a:tblGrid>
              <a:tr h="538735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After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Although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As</a:t>
                      </a:r>
                      <a:endParaRPr lang="en-US" b="0" dirty="0"/>
                    </a:p>
                  </a:txBody>
                  <a:tcPr/>
                </a:tc>
              </a:tr>
              <a:tr h="409950">
                <a:tc>
                  <a:txBody>
                    <a:bodyPr/>
                    <a:lstStyle/>
                    <a:p>
                      <a:r>
                        <a:rPr lang="en-US" dirty="0" smtClean="0"/>
                        <a:t>Because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</a:t>
                      </a:r>
                      <a:endParaRPr lang="en-US" dirty="0"/>
                    </a:p>
                  </a:txBody>
                  <a:tcPr/>
                </a:tc>
              </a:tr>
              <a:tr h="409950">
                <a:tc>
                  <a:txBody>
                    <a:bodyPr/>
                    <a:lstStyle/>
                    <a:p>
                      <a:r>
                        <a:rPr lang="en-US" dirty="0" smtClean="0"/>
                        <a:t>Since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 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Than</a:t>
                      </a:r>
                      <a:endParaRPr lang="en-US" dirty="0"/>
                    </a:p>
                  </a:txBody>
                  <a:tcPr/>
                </a:tc>
              </a:tr>
              <a:tr h="409950">
                <a:tc>
                  <a:txBody>
                    <a:bodyPr/>
                    <a:lstStyle/>
                    <a:p>
                      <a:r>
                        <a:rPr lang="en-US" dirty="0" smtClean="0"/>
                        <a:t>Though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Until</a:t>
                      </a:r>
                    </a:p>
                  </a:txBody>
                  <a:tcPr/>
                </a:tc>
              </a:tr>
              <a:tr h="409950">
                <a:tc>
                  <a:txBody>
                    <a:bodyPr/>
                    <a:lstStyle/>
                    <a:p>
                      <a:r>
                        <a:rPr lang="en-US" dirty="0" smtClean="0"/>
                        <a:t>Whether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</a:p>
                  </a:txBody>
                  <a:tcPr/>
                </a:tc>
              </a:tr>
              <a:tr h="409950"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</a:t>
                      </a:r>
                    </a:p>
                  </a:txBody>
                  <a:tcPr/>
                </a:tc>
              </a:tr>
              <a:tr h="409950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though</a:t>
                      </a:r>
                    </a:p>
                  </a:txBody>
                  <a:tcPr/>
                </a:tc>
              </a:tr>
              <a:tr h="409950">
                <a:tc>
                  <a:txBody>
                    <a:bodyPr/>
                    <a:lstStyle/>
                    <a:p>
                      <a:r>
                        <a:rPr lang="en-US" dirty="0" smtClean="0"/>
                        <a:t>Even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Rather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Whenever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138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Underline the subject</a:t>
            </a:r>
          </a:p>
          <a:p>
            <a:r>
              <a:rPr lang="en-US" dirty="0" smtClean="0"/>
              <a:t>Circle the verb</a:t>
            </a:r>
          </a:p>
          <a:p>
            <a:r>
              <a:rPr lang="en-US" dirty="0" smtClean="0"/>
              <a:t>Box around the subordinating conjunction</a:t>
            </a:r>
          </a:p>
          <a:p>
            <a:endParaRPr lang="en-US" dirty="0"/>
          </a:p>
          <a:p>
            <a:r>
              <a:rPr lang="en-US" dirty="0" smtClean="0"/>
              <a:t>We are sharing some examples on the board!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 your example </a:t>
            </a:r>
            <a:r>
              <a:rPr lang="en-US" dirty="0" smtClean="0">
                <a:solidFill>
                  <a:srgbClr val="FF0000"/>
                </a:solidFill>
              </a:rPr>
              <a:t>your </a:t>
            </a:r>
            <a:r>
              <a:rPr lang="en-US" u="sng" dirty="0" smtClean="0">
                <a:solidFill>
                  <a:srgbClr val="FF0000"/>
                </a:solidFill>
              </a:rPr>
              <a:t>subject</a:t>
            </a:r>
            <a:r>
              <a:rPr lang="en-US" dirty="0" smtClean="0">
                <a:solidFill>
                  <a:srgbClr val="FF0000"/>
                </a:solidFill>
              </a:rPr>
              <a:t> must be your </a:t>
            </a:r>
            <a:r>
              <a:rPr lang="en-US" u="sng" dirty="0" smtClean="0">
                <a:solidFill>
                  <a:srgbClr val="FF0000"/>
                </a:solidFill>
              </a:rPr>
              <a:t>best friend</a:t>
            </a:r>
            <a:endParaRPr lang="en-US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8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Subject, Verb,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After Joana ate pizza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3755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Types of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Sentence</a:t>
            </a:r>
          </a:p>
          <a:p>
            <a:r>
              <a:rPr lang="en-US" dirty="0" smtClean="0"/>
              <a:t>Compound Sentence</a:t>
            </a:r>
          </a:p>
          <a:p>
            <a:r>
              <a:rPr lang="en-US" dirty="0" smtClean="0"/>
              <a:t>Complex Sentence</a:t>
            </a:r>
          </a:p>
          <a:p>
            <a:r>
              <a:rPr lang="en-US" dirty="0" smtClean="0"/>
              <a:t>Compound-Complex sentence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50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simple sentence </a:t>
            </a:r>
            <a:r>
              <a:rPr lang="en-US" dirty="0" smtClean="0"/>
              <a:t>contains an independent clause that stands alone.</a:t>
            </a:r>
          </a:p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Therefore, it is also an independent clause. </a:t>
            </a:r>
          </a:p>
          <a:p>
            <a:pPr lvl="1"/>
            <a:r>
              <a:rPr lang="en-US" dirty="0" smtClean="0"/>
              <a:t>Independent clause = simple sentence.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	Abigail is intimidated by the girls.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345" y="3355913"/>
            <a:ext cx="826809" cy="188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83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Underline the subject</a:t>
            </a:r>
          </a:p>
          <a:p>
            <a:r>
              <a:rPr lang="en-US" dirty="0" smtClean="0"/>
              <a:t>Circle the verb</a:t>
            </a:r>
          </a:p>
          <a:p>
            <a:endParaRPr lang="en-US" dirty="0"/>
          </a:p>
          <a:p>
            <a:r>
              <a:rPr lang="en-US" dirty="0" smtClean="0"/>
              <a:t>We are sharing some examples on the board!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8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1752" y="1245819"/>
            <a:ext cx="372608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the subject is the part of a sentence or clause that commonly indicates </a:t>
            </a:r>
            <a:r>
              <a:rPr lang="en-US" sz="2200" dirty="0">
                <a:solidFill>
                  <a:schemeClr val="accent1"/>
                </a:solidFill>
              </a:rPr>
              <a:t>(a) what it is about, or (b) who or what performs the </a:t>
            </a:r>
            <a:r>
              <a:rPr lang="en-US" sz="2200" dirty="0" smtClean="0">
                <a:solidFill>
                  <a:schemeClr val="accent1"/>
                </a:solidFill>
              </a:rPr>
              <a:t>action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b="1" dirty="0">
                <a:solidFill>
                  <a:schemeClr val="accent1"/>
                </a:solidFill>
              </a:rPr>
              <a:t>The subject is typically a </a:t>
            </a:r>
            <a:r>
              <a:rPr lang="en-US" sz="2200" b="1" u="sng" dirty="0" smtClean="0">
                <a:solidFill>
                  <a:schemeClr val="accent1"/>
                </a:solidFill>
              </a:rPr>
              <a:t>noun, proper noun, noun phrase, or pronoun). 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7024131" y="1403071"/>
            <a:ext cx="181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*noun: person, place or thing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878" y="1366628"/>
            <a:ext cx="1706937" cy="136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878" y="3625308"/>
            <a:ext cx="3516326" cy="2473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752" y="4723694"/>
            <a:ext cx="4366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Examples:</a:t>
            </a:r>
          </a:p>
          <a:p>
            <a:r>
              <a:rPr lang="en-US" b="1" dirty="0" smtClean="0"/>
              <a:t>Noun: </a:t>
            </a:r>
            <a:r>
              <a:rPr lang="en-US" dirty="0" smtClean="0"/>
              <a:t>the woman</a:t>
            </a:r>
          </a:p>
          <a:p>
            <a:r>
              <a:rPr lang="en-US" b="1" dirty="0" smtClean="0"/>
              <a:t>Proper noun: </a:t>
            </a:r>
            <a:r>
              <a:rPr lang="en-US" dirty="0" smtClean="0"/>
              <a:t>Megan</a:t>
            </a:r>
          </a:p>
          <a:p>
            <a:r>
              <a:rPr lang="en-US" b="1" dirty="0" smtClean="0"/>
              <a:t>Noun phrase: </a:t>
            </a:r>
            <a:r>
              <a:rPr lang="en-US" dirty="0" smtClean="0"/>
              <a:t>the petite woman</a:t>
            </a:r>
          </a:p>
          <a:p>
            <a:r>
              <a:rPr lang="en-US" b="1" dirty="0" smtClean="0"/>
              <a:t>Pronoun</a:t>
            </a:r>
            <a:r>
              <a:rPr lang="en-US" dirty="0" smtClean="0"/>
              <a:t>: she</a:t>
            </a:r>
          </a:p>
          <a:p>
            <a:r>
              <a:rPr lang="en-US" dirty="0" smtClean="0"/>
              <a:t>(</a:t>
            </a:r>
            <a:r>
              <a:rPr lang="en-US" dirty="0"/>
              <a:t>The subject pronouns are I, you, he, she, it, we, they, who, and </a:t>
            </a:r>
            <a:r>
              <a:rPr lang="en-US" dirty="0" smtClean="0"/>
              <a:t>whoever).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2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Compound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773457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compound sentence </a:t>
            </a:r>
            <a:r>
              <a:rPr lang="en-US" dirty="0" smtClean="0"/>
              <a:t>contains two independent clauses joined with a coordinating conjunction (FANBOYS) </a:t>
            </a:r>
            <a:r>
              <a:rPr lang="en-US" u="sng" dirty="0" smtClean="0"/>
              <a:t>or</a:t>
            </a:r>
            <a:r>
              <a:rPr lang="en-US" dirty="0" smtClean="0"/>
              <a:t> semicolon.</a:t>
            </a:r>
          </a:p>
          <a:p>
            <a:pPr marL="0" indent="0">
              <a:buNone/>
            </a:pPr>
            <a:r>
              <a:rPr lang="en-US" u="sng" dirty="0" smtClean="0"/>
              <a:t>Coordinating conjunctions:</a:t>
            </a:r>
          </a:p>
          <a:p>
            <a:pPr>
              <a:buNone/>
            </a:pPr>
            <a:r>
              <a:rPr lang="en-US" dirty="0" smtClean="0"/>
              <a:t>	Comma + </a:t>
            </a:r>
            <a:r>
              <a:rPr lang="en-US" b="1" dirty="0" smtClean="0"/>
              <a:t>F</a:t>
            </a:r>
            <a:r>
              <a:rPr lang="en-US" dirty="0" smtClean="0"/>
              <a:t>or, </a:t>
            </a:r>
            <a:r>
              <a:rPr lang="en-US" b="1" dirty="0" smtClean="0"/>
              <a:t>A</a:t>
            </a:r>
            <a:r>
              <a:rPr lang="en-US" dirty="0" smtClean="0"/>
              <a:t>nd, </a:t>
            </a:r>
            <a:r>
              <a:rPr lang="en-US" b="1" dirty="0" smtClean="0"/>
              <a:t>N</a:t>
            </a:r>
            <a:r>
              <a:rPr lang="en-US" dirty="0" smtClean="0"/>
              <a:t>or, </a:t>
            </a:r>
            <a:r>
              <a:rPr lang="en-US" b="1" dirty="0" smtClean="0"/>
              <a:t>B</a:t>
            </a:r>
            <a:r>
              <a:rPr lang="en-US" dirty="0" smtClean="0"/>
              <a:t>ut, </a:t>
            </a:r>
            <a:r>
              <a:rPr lang="en-US" b="1" dirty="0" smtClean="0"/>
              <a:t>O</a:t>
            </a:r>
            <a:r>
              <a:rPr lang="en-US" dirty="0" smtClean="0"/>
              <a:t>r, </a:t>
            </a:r>
            <a:r>
              <a:rPr lang="en-US" b="1" dirty="0" smtClean="0"/>
              <a:t>Y</a:t>
            </a:r>
            <a:r>
              <a:rPr lang="en-US" dirty="0" smtClean="0"/>
              <a:t>et, </a:t>
            </a:r>
            <a:r>
              <a:rPr lang="en-US" b="1" dirty="0" smtClean="0"/>
              <a:t>S</a:t>
            </a:r>
            <a:r>
              <a:rPr lang="en-US" dirty="0" smtClean="0"/>
              <a:t>o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pPr>
              <a:buNone/>
            </a:pPr>
            <a:r>
              <a:rPr lang="en-US" dirty="0" smtClean="0"/>
              <a:t>	 Abigail loved John</a:t>
            </a:r>
            <a:r>
              <a:rPr lang="en-US" b="1" dirty="0" smtClean="0"/>
              <a:t>, but </a:t>
            </a:r>
            <a:r>
              <a:rPr lang="en-US" dirty="0" smtClean="0"/>
              <a:t>John didn’t love her.</a:t>
            </a:r>
          </a:p>
          <a:p>
            <a:pPr>
              <a:buNone/>
            </a:pPr>
            <a:r>
              <a:rPr lang="en-US" dirty="0" smtClean="0"/>
              <a:t>	 Abigail loved John; John didn’t love her.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429" y="2205867"/>
            <a:ext cx="1427723" cy="1624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429" y="4682522"/>
            <a:ext cx="1544686" cy="15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0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Underline the subject</a:t>
            </a:r>
          </a:p>
          <a:p>
            <a:r>
              <a:rPr lang="en-US" dirty="0" smtClean="0"/>
              <a:t>Circle the verb</a:t>
            </a:r>
          </a:p>
          <a:p>
            <a:r>
              <a:rPr lang="en-US" dirty="0" smtClean="0"/>
              <a:t>Box around the coordinating conjunction (if applicable)</a:t>
            </a:r>
          </a:p>
          <a:p>
            <a:r>
              <a:rPr lang="en-US" dirty="0" smtClean="0"/>
              <a:t> </a:t>
            </a:r>
            <a:r>
              <a:rPr lang="en-US" u="sng" dirty="0" smtClean="0"/>
              <a:t>MUST DO BOTH TYPES!</a:t>
            </a:r>
          </a:p>
          <a:p>
            <a:endParaRPr lang="en-US" u="sng" dirty="0"/>
          </a:p>
          <a:p>
            <a:r>
              <a:rPr lang="en-US" dirty="0" smtClean="0"/>
              <a:t>We are sharing some examples on the board!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8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3443" y="1739082"/>
            <a:ext cx="6484083" cy="456116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complex sentence </a:t>
            </a:r>
            <a:r>
              <a:rPr lang="en-US" dirty="0" smtClean="0"/>
              <a:t>contains</a:t>
            </a:r>
            <a:r>
              <a:rPr lang="en-US" b="1" dirty="0" smtClean="0"/>
              <a:t> </a:t>
            </a:r>
            <a:r>
              <a:rPr lang="en-US" dirty="0" smtClean="0"/>
              <a:t>one independent clause and one or more dependent clauses.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1- If the dependent clause is in the beginning you need a comma after it.</a:t>
            </a:r>
          </a:p>
          <a:p>
            <a:pPr>
              <a:buNone/>
            </a:pPr>
            <a:r>
              <a:rPr lang="en-US" dirty="0" smtClean="0"/>
              <a:t>	2- If the dependent clause is at the end you don’t need a comma.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pPr>
              <a:buNone/>
            </a:pPr>
            <a:r>
              <a:rPr lang="en-US" dirty="0" smtClean="0"/>
              <a:t>1- Because Abigail accused her, Tituba got in trouble.</a:t>
            </a:r>
          </a:p>
          <a:p>
            <a:pPr>
              <a:buNone/>
            </a:pPr>
            <a:r>
              <a:rPr lang="en-US" dirty="0" smtClean="0"/>
              <a:t>2 -</a:t>
            </a:r>
            <a:r>
              <a:rPr lang="en-US" dirty="0" err="1" smtClean="0"/>
              <a:t>Tituba</a:t>
            </a:r>
            <a:r>
              <a:rPr lang="en-US" dirty="0" smtClean="0"/>
              <a:t> got in trouble because Abigail accused her.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044" y="4631656"/>
            <a:ext cx="1067925" cy="1461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12335"/>
          <a:stretch>
            <a:fillRect/>
          </a:stretch>
        </p:blipFill>
        <p:spPr>
          <a:xfrm flipH="1">
            <a:off x="7212173" y="2382263"/>
            <a:ext cx="1623979" cy="15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4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On the back of your notes!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DIRECTIONS: For the following examples you will have to identify where the independent/dependent clauses are and swap them/punctuate them appropriately.</a:t>
            </a:r>
          </a:p>
          <a:p>
            <a:pPr marL="0" indent="0">
              <a:buNone/>
            </a:pPr>
            <a:r>
              <a:rPr lang="en-US" dirty="0" smtClean="0"/>
              <a:t>EXAMPLE: He loved cooking after he learned how to do it.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I: He loved cooking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D: after he learned how to do 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Rewritten the other possible way: After he learned how to do it, he loved cooking.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</a:t>
            </a:r>
            <a:r>
              <a:rPr lang="en-US" dirty="0"/>
              <a:t> he handed in his homework, he forgot to give the teacher the last page.</a:t>
            </a:r>
          </a:p>
          <a:p>
            <a:r>
              <a:rPr lang="en-US" dirty="0"/>
              <a:t>The teacher returned the homework after she noticed the error.</a:t>
            </a:r>
          </a:p>
          <a:p>
            <a:r>
              <a:rPr lang="en-US" dirty="0"/>
              <a:t>The students are studying because they have a test tomorrow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After</a:t>
            </a:r>
            <a:r>
              <a:rPr lang="en-US" dirty="0"/>
              <a:t> they finished studying, Juan and Maria went to the </a:t>
            </a:r>
            <a:r>
              <a:rPr lang="en-US" dirty="0" smtClean="0"/>
              <a:t>movies.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99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5353552"/>
            <a:ext cx="8534401" cy="10636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Remember 1 independent and 1 dependent clause</a:t>
            </a:r>
          </a:p>
          <a:p>
            <a:r>
              <a:rPr lang="en-US" dirty="0" smtClean="0"/>
              <a:t>Where do you need to put the comma? (if applicable)</a:t>
            </a:r>
          </a:p>
          <a:p>
            <a:r>
              <a:rPr lang="en-US" dirty="0" smtClean="0"/>
              <a:t>MUST DO BOTH TYPES!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21005"/>
              </p:ext>
            </p:extLst>
          </p:nvPr>
        </p:nvGraphicFramePr>
        <p:xfrm>
          <a:off x="1295448" y="1582605"/>
          <a:ext cx="6424110" cy="35871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41370"/>
                <a:gridCol w="2141370"/>
                <a:gridCol w="2141370"/>
              </a:tblGrid>
              <a:tr h="40552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After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Although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As</a:t>
                      </a:r>
                      <a:endParaRPr lang="en-US" b="0" dirty="0"/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Because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</a:t>
                      </a:r>
                      <a:endParaRPr lang="en-US" dirty="0"/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Since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 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Than</a:t>
                      </a:r>
                      <a:endParaRPr lang="en-US" dirty="0"/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Though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Until</a:t>
                      </a:r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Whether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</a:t>
                      </a:r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though</a:t>
                      </a:r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Even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Rather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Whenever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158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Compound-Complex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compound-complex </a:t>
            </a:r>
            <a:r>
              <a:rPr lang="en-US" dirty="0" smtClean="0"/>
              <a:t>sentence is made from two independent clauses and one or more dependent clauses.</a:t>
            </a:r>
          </a:p>
          <a:p>
            <a:r>
              <a:rPr lang="en-US" dirty="0" smtClean="0"/>
              <a:t>a compound sentence and a complex sentence together.</a:t>
            </a:r>
          </a:p>
          <a:p>
            <a:r>
              <a:rPr lang="en-US" dirty="0" smtClean="0"/>
              <a:t>Example: Reverend Parris wanted to be respected, and he wanted to be right since he was the reverend of the town.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06" y="4798865"/>
            <a:ext cx="2957493" cy="14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3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– On the back of your notes!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DIRECTIONS: For the following examples you will have to identify where the independent/dependent clauses </a:t>
            </a:r>
            <a:r>
              <a:rPr lang="en-US" sz="1800" dirty="0" smtClean="0"/>
              <a:t>are.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EXAMPLE: He loved </a:t>
            </a:r>
            <a:r>
              <a:rPr lang="en-US" sz="1800" dirty="0" smtClean="0"/>
              <a:t>cooking, and he </a:t>
            </a:r>
            <a:r>
              <a:rPr lang="en-US" sz="1800" dirty="0"/>
              <a:t>learned how to </a:t>
            </a:r>
            <a:r>
              <a:rPr lang="en-US" sz="1800" dirty="0" smtClean="0"/>
              <a:t>do it because he didn’t burn anything.</a:t>
            </a: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I: He loved cooking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I: he </a:t>
            </a:r>
            <a:r>
              <a:rPr lang="en-US" sz="1800" dirty="0">
                <a:solidFill>
                  <a:schemeClr val="accent1"/>
                </a:solidFill>
              </a:rPr>
              <a:t>learned how to do </a:t>
            </a:r>
            <a:r>
              <a:rPr lang="en-US" sz="1800" dirty="0" smtClean="0">
                <a:solidFill>
                  <a:schemeClr val="accent1"/>
                </a:solidFill>
              </a:rPr>
              <a:t>it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D: because he didn’t burn anything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1272" y="3916799"/>
            <a:ext cx="8721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1- Though </a:t>
            </a:r>
            <a:r>
              <a:rPr lang="en-US" dirty="0"/>
              <a:t>Mitchell prefers watching romantic films, he rented the latest spy thriller, and he enjoyed it very much.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272" y="4739636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2- Laura </a:t>
            </a:r>
            <a:r>
              <a:rPr lang="en-US" dirty="0"/>
              <a:t>forgot her friend's birthday, so she sent her a card when she finally</a:t>
            </a:r>
          </a:p>
          <a:p>
            <a:r>
              <a:rPr lang="en-US" dirty="0"/>
              <a:t> remembered.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246" y="5557625"/>
            <a:ext cx="8588426" cy="659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3- The </a:t>
            </a:r>
            <a:r>
              <a:rPr lang="en-US" dirty="0"/>
              <a:t>team captain jumped for joy, and the fans cheered because we won the state</a:t>
            </a:r>
          </a:p>
          <a:p>
            <a:r>
              <a:rPr lang="en-US" dirty="0"/>
              <a:t>championship. </a:t>
            </a:r>
          </a:p>
        </p:txBody>
      </p:sp>
    </p:spTree>
    <p:extLst>
      <p:ext uri="{BB962C8B-B14F-4D97-AF65-F5344CB8AC3E}">
        <p14:creationId xmlns:p14="http://schemas.microsoft.com/office/powerpoint/2010/main" val="2155730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534400" cy="758952"/>
          </a:xfrm>
        </p:spPr>
        <p:txBody>
          <a:bodyPr/>
          <a:lstStyle/>
          <a:p>
            <a:r>
              <a:rPr lang="en-US" dirty="0" smtClean="0"/>
              <a:t>Create your own!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5353552"/>
            <a:ext cx="8534401" cy="1364490"/>
          </a:xfrm>
        </p:spPr>
        <p:txBody>
          <a:bodyPr>
            <a:normAutofit/>
          </a:bodyPr>
          <a:lstStyle/>
          <a:p>
            <a:r>
              <a:rPr lang="en-US" dirty="0" smtClean="0"/>
              <a:t>Remember 2 independent and at least 1 dependent clause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252523"/>
              </p:ext>
            </p:extLst>
          </p:nvPr>
        </p:nvGraphicFramePr>
        <p:xfrm>
          <a:off x="1295448" y="1766432"/>
          <a:ext cx="6424110" cy="358711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41370"/>
                <a:gridCol w="2141370"/>
                <a:gridCol w="2141370"/>
              </a:tblGrid>
              <a:tr h="40552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After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Although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As</a:t>
                      </a:r>
                      <a:endParaRPr lang="en-US" b="0" dirty="0"/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Because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</a:t>
                      </a:r>
                      <a:endParaRPr lang="en-US" dirty="0"/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Since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 that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Than</a:t>
                      </a:r>
                      <a:endParaRPr lang="en-US" dirty="0"/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Though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Until</a:t>
                      </a:r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Whether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</a:t>
                      </a:r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 though</a:t>
                      </a:r>
                    </a:p>
                  </a:txBody>
                  <a:tcPr/>
                </a:tc>
              </a:tr>
              <a:tr h="454514">
                <a:tc>
                  <a:txBody>
                    <a:bodyPr/>
                    <a:lstStyle/>
                    <a:p>
                      <a:r>
                        <a:rPr lang="en-US" dirty="0" smtClean="0"/>
                        <a:t>Even 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Rather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Whenever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302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sentence is it and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Game and candy!</a:t>
            </a:r>
          </a:p>
          <a:p>
            <a:endParaRPr lang="en-US" dirty="0" smtClean="0"/>
          </a:p>
          <a:p>
            <a:r>
              <a:rPr lang="en-US" dirty="0" smtClean="0"/>
              <a:t>Tell me what type of sentence it is or if it is and why! </a:t>
            </a:r>
          </a:p>
        </p:txBody>
      </p:sp>
    </p:spTree>
    <p:extLst>
      <p:ext uri="{BB962C8B-B14F-4D97-AF65-F5344CB8AC3E}">
        <p14:creationId xmlns:p14="http://schemas.microsoft.com/office/powerpoint/2010/main" val="348493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sentence?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7"/>
            <a:ext cx="8534400" cy="49737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She dropped the pan and the plate, but she held on to the spoon.</a:t>
            </a:r>
          </a:p>
          <a:p>
            <a:pPr>
              <a:buNone/>
            </a:pPr>
            <a:r>
              <a:rPr lang="en-US" dirty="0" smtClean="0"/>
              <a:t>2. We have to go to bed when the clock chimes ten o’clock.</a:t>
            </a:r>
          </a:p>
          <a:p>
            <a:pPr>
              <a:buNone/>
            </a:pPr>
            <a:r>
              <a:rPr lang="en-US" dirty="0"/>
              <a:t>3</a:t>
            </a:r>
            <a:r>
              <a:rPr lang="en-US" dirty="0" smtClean="0"/>
              <a:t>. The bird was sitting on the tree and he was eating his food, but then he fell.</a:t>
            </a:r>
          </a:p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Juan went to school, but </a:t>
            </a:r>
            <a:r>
              <a:rPr lang="en-US" dirty="0" err="1" smtClean="0"/>
              <a:t>Susy</a:t>
            </a:r>
            <a:r>
              <a:rPr lang="en-US" dirty="0" smtClean="0"/>
              <a:t> remained at home because she had a sore throat.</a:t>
            </a:r>
          </a:p>
          <a:p>
            <a:pPr>
              <a:buNone/>
            </a:pPr>
            <a:r>
              <a:rPr lang="en-US" dirty="0"/>
              <a:t>5</a:t>
            </a:r>
            <a:r>
              <a:rPr lang="en-US" dirty="0" smtClean="0"/>
              <a:t>. Before we can go to the party, we have to clean.</a:t>
            </a:r>
          </a:p>
          <a:p>
            <a:pPr>
              <a:buNone/>
            </a:pPr>
            <a:r>
              <a:rPr lang="en-US" dirty="0" smtClean="0"/>
              <a:t>6. I ran fast, and she did too.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40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Subjects can be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40276" cy="4923608"/>
          </a:xfrm>
        </p:spPr>
        <p:txBody>
          <a:bodyPr/>
          <a:lstStyle/>
          <a:p>
            <a:r>
              <a:rPr lang="en-US" dirty="0" smtClean="0"/>
              <a:t>Noun - dog</a:t>
            </a:r>
          </a:p>
          <a:p>
            <a:r>
              <a:rPr lang="en-US" dirty="0" smtClean="0"/>
              <a:t>Proper Noun - King</a:t>
            </a:r>
          </a:p>
          <a:p>
            <a:r>
              <a:rPr lang="en-US" dirty="0" smtClean="0"/>
              <a:t>Pronoun - he</a:t>
            </a:r>
          </a:p>
          <a:p>
            <a:r>
              <a:rPr lang="en-US" dirty="0" smtClean="0"/>
              <a:t>Noun Phrase – fluffy yellow dog or fluffy American Eskimo mix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Your turn! </a:t>
            </a:r>
            <a:endParaRPr lang="en-US" u="sng" dirty="0"/>
          </a:p>
          <a:p>
            <a:pPr lvl="1"/>
            <a:r>
              <a:rPr lang="en-US" u="sng" dirty="0" smtClean="0"/>
              <a:t>Pick a noun to do this with!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20190128_19442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0" r="38589"/>
          <a:stretch/>
        </p:blipFill>
        <p:spPr>
          <a:xfrm rot="5400000">
            <a:off x="5562464" y="1148748"/>
            <a:ext cx="2346922" cy="276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21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69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Appositive Phrase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0996" y="1584008"/>
            <a:ext cx="7704480" cy="448151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Appositive is a noun or pronoun placed close to another noun or pronoun to identify that word or provide more information about it. An appositive with its modifiers is called an </a:t>
            </a:r>
            <a:r>
              <a:rPr lang="en-US" sz="2000" b="1" dirty="0" smtClean="0"/>
              <a:t>appositive phrase.</a:t>
            </a:r>
          </a:p>
          <a:p>
            <a:r>
              <a:rPr lang="en-US" b="1" dirty="0" smtClean="0"/>
              <a:t>Essential</a:t>
            </a:r>
            <a:r>
              <a:rPr lang="en-US" dirty="0" smtClean="0"/>
              <a:t>: an appositive phrase that is needed to make the meaning of a sentence clear. </a:t>
            </a:r>
            <a:r>
              <a:rPr lang="en-US" b="1" dirty="0" smtClean="0"/>
              <a:t>NO COMMAS needed.</a:t>
            </a:r>
          </a:p>
          <a:p>
            <a:pPr>
              <a:buNone/>
            </a:pPr>
            <a:r>
              <a:rPr lang="en-US" dirty="0" smtClean="0"/>
              <a:t>Example: The hero Beowulf defeated the Swedes in battle.</a:t>
            </a:r>
          </a:p>
          <a:p>
            <a:r>
              <a:rPr lang="en-US" b="1" dirty="0" smtClean="0"/>
              <a:t>Nonessential: </a:t>
            </a:r>
            <a:r>
              <a:rPr lang="en-US" dirty="0" smtClean="0"/>
              <a:t>an appositive phrase that simply adds information to a sentence whose meaning is already clear.  </a:t>
            </a:r>
            <a:r>
              <a:rPr lang="en-US" b="1" dirty="0" smtClean="0"/>
              <a:t>NEEDS COMMAS.</a:t>
            </a:r>
          </a:p>
          <a:p>
            <a:pPr>
              <a:buNone/>
            </a:pPr>
            <a:r>
              <a:rPr lang="en-US" dirty="0" smtClean="0"/>
              <a:t>Example: Beowulf, who was strong, defeated the Swedes.</a:t>
            </a:r>
          </a:p>
          <a:p>
            <a:pPr algn="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890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Appositive – Essential or non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My cousin, a doctor, is going to join the peace corps.</a:t>
            </a:r>
          </a:p>
          <a:p>
            <a:pPr>
              <a:buNone/>
            </a:pPr>
            <a:r>
              <a:rPr lang="en-US" dirty="0" smtClean="0"/>
              <a:t>2. My friend Jennifer is never late.</a:t>
            </a:r>
          </a:p>
          <a:p>
            <a:pPr>
              <a:buNone/>
            </a:pPr>
            <a:r>
              <a:rPr lang="en-US" dirty="0" smtClean="0"/>
              <a:t>3. My sister Stephanie just bought a big house.</a:t>
            </a:r>
          </a:p>
          <a:p>
            <a:pPr>
              <a:buNone/>
            </a:pPr>
            <a:r>
              <a:rPr lang="en-US" dirty="0" smtClean="0"/>
              <a:t>4. Evan, one of my roommates, is in the army.</a:t>
            </a:r>
          </a:p>
          <a:p>
            <a:pPr>
              <a:buNone/>
            </a:pPr>
            <a:r>
              <a:rPr lang="en-US" dirty="0" smtClean="0"/>
              <a:t>5. My roommate Evan is in the army.</a:t>
            </a:r>
          </a:p>
          <a:p>
            <a:pPr>
              <a:buNone/>
            </a:pPr>
            <a:r>
              <a:rPr lang="en-US" dirty="0" smtClean="0"/>
              <a:t>6. John lost his dog, a small black lab, at the 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4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Demonstrates belonging.</a:t>
            </a:r>
          </a:p>
          <a:p>
            <a:r>
              <a:rPr lang="en-US" dirty="0" smtClean="0"/>
              <a:t>Possession using ‘</a:t>
            </a:r>
            <a:r>
              <a:rPr lang="en-US" dirty="0" err="1" smtClean="0"/>
              <a:t>s</a:t>
            </a:r>
            <a:endParaRPr lang="en-US" dirty="0" smtClean="0"/>
          </a:p>
          <a:p>
            <a:r>
              <a:rPr lang="en-US" dirty="0" smtClean="0"/>
              <a:t>Possession using of</a:t>
            </a:r>
          </a:p>
          <a:p>
            <a:r>
              <a:rPr lang="en-US" dirty="0" smtClean="0"/>
              <a:t>Possession using possessive pronouns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15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Possession with an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“of” to show possession.</a:t>
            </a:r>
          </a:p>
          <a:p>
            <a:endParaRPr lang="en-US" dirty="0" smtClean="0"/>
          </a:p>
          <a:p>
            <a:r>
              <a:rPr lang="en-US" dirty="0" smtClean="0"/>
              <a:t>The honor </a:t>
            </a:r>
            <a:r>
              <a:rPr lang="en-US" b="1" dirty="0" smtClean="0"/>
              <a:t>of </a:t>
            </a:r>
            <a:r>
              <a:rPr lang="en-US" dirty="0" smtClean="0"/>
              <a:t>Beowulf was great.</a:t>
            </a:r>
          </a:p>
          <a:p>
            <a:r>
              <a:rPr lang="en-US" dirty="0" smtClean="0"/>
              <a:t>The courage </a:t>
            </a:r>
            <a:r>
              <a:rPr lang="en-US" b="1" dirty="0" smtClean="0"/>
              <a:t>of </a:t>
            </a:r>
            <a:r>
              <a:rPr lang="en-US" dirty="0" err="1" smtClean="0"/>
              <a:t>Wiglaf</a:t>
            </a:r>
            <a:r>
              <a:rPr lang="en-US" dirty="0" smtClean="0"/>
              <a:t> helped Beowulf.</a:t>
            </a:r>
          </a:p>
          <a:p>
            <a:r>
              <a:rPr lang="en-US" dirty="0" smtClean="0"/>
              <a:t>The treasure </a:t>
            </a:r>
            <a:r>
              <a:rPr lang="en-US" b="1" dirty="0" smtClean="0"/>
              <a:t>of </a:t>
            </a:r>
            <a:r>
              <a:rPr lang="en-US" dirty="0" smtClean="0"/>
              <a:t>the dragon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6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Possession with an ‘</a:t>
            </a:r>
            <a:r>
              <a:rPr lang="en-US" dirty="0" err="1" smtClean="0"/>
              <a:t>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Showing possession using ‘</a:t>
            </a:r>
            <a:r>
              <a:rPr lang="en-US" dirty="0" err="1" smtClean="0"/>
              <a:t>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The honor of Beowulf = Beowulf’s honor</a:t>
            </a:r>
          </a:p>
          <a:p>
            <a:r>
              <a:rPr lang="en-US" dirty="0" smtClean="0"/>
              <a:t>The courage of </a:t>
            </a:r>
            <a:r>
              <a:rPr lang="en-US" dirty="0" err="1" smtClean="0"/>
              <a:t>Wiglaf</a:t>
            </a:r>
            <a:r>
              <a:rPr lang="en-US" dirty="0" smtClean="0"/>
              <a:t> = </a:t>
            </a:r>
            <a:r>
              <a:rPr lang="en-US" dirty="0" err="1" smtClean="0"/>
              <a:t>Wiglaf’s</a:t>
            </a:r>
            <a:r>
              <a:rPr lang="en-US" dirty="0" smtClean="0"/>
              <a:t> courage</a:t>
            </a:r>
          </a:p>
          <a:p>
            <a:r>
              <a:rPr lang="en-US" dirty="0" smtClean="0"/>
              <a:t>The treasure of the dragon = The dragon’s treasure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7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the word ends in </a:t>
            </a:r>
            <a:r>
              <a:rPr lang="en-US" dirty="0" err="1" smtClean="0"/>
              <a:t>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house of the Jones family = The Jones’ house</a:t>
            </a:r>
          </a:p>
          <a:p>
            <a:r>
              <a:rPr lang="en-US" dirty="0" smtClean="0"/>
              <a:t>The car of the neighbors = the neighbors’ car</a:t>
            </a:r>
          </a:p>
          <a:p>
            <a:pPr>
              <a:buNone/>
            </a:pPr>
            <a:r>
              <a:rPr lang="en-US" dirty="0" smtClean="0"/>
              <a:t>YOU ADD THE ‘ AFTER THE S ONLY.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987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8346" y="1584009"/>
            <a:ext cx="5125243" cy="39319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Pronouns – rename the noun</a:t>
            </a:r>
          </a:p>
          <a:p>
            <a:pPr>
              <a:buNone/>
            </a:pPr>
            <a:r>
              <a:rPr lang="en-US" dirty="0" smtClean="0"/>
              <a:t>EXAMPLE: Luis – he, him</a:t>
            </a:r>
          </a:p>
          <a:p>
            <a:r>
              <a:rPr lang="en-US" b="1" dirty="0" smtClean="0"/>
              <a:t>Possessive pronouns take place</a:t>
            </a:r>
          </a:p>
          <a:p>
            <a:pPr>
              <a:buNone/>
            </a:pPr>
            <a:r>
              <a:rPr lang="en-US" b="1" dirty="0" smtClean="0"/>
              <a:t>of a noun</a:t>
            </a:r>
            <a:r>
              <a:rPr lang="en-US" dirty="0" smtClean="0"/>
              <a:t>! (Possessive adjectives go</a:t>
            </a:r>
          </a:p>
          <a:p>
            <a:pPr>
              <a:buNone/>
            </a:pPr>
            <a:r>
              <a:rPr lang="en-US" dirty="0" smtClean="0"/>
              <a:t> before the noun)</a:t>
            </a:r>
          </a:p>
          <a:p>
            <a:pPr>
              <a:buNone/>
            </a:pPr>
            <a:r>
              <a:rPr lang="en-US" dirty="0" smtClean="0"/>
              <a:t>EXAMPLE: It was</a:t>
            </a:r>
            <a:r>
              <a:rPr lang="en-US" b="1" dirty="0" smtClean="0"/>
              <a:t> his </a:t>
            </a:r>
            <a:r>
              <a:rPr lang="en-US" dirty="0" smtClean="0"/>
              <a:t>sword.</a:t>
            </a:r>
          </a:p>
          <a:p>
            <a:pPr>
              <a:buNone/>
            </a:pPr>
            <a:r>
              <a:rPr lang="en-US" dirty="0" smtClean="0"/>
              <a:t>his = referring to Beowulf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505203"/>
              </p:ext>
            </p:extLst>
          </p:nvPr>
        </p:nvGraphicFramePr>
        <p:xfrm>
          <a:off x="5368005" y="1617432"/>
          <a:ext cx="3775995" cy="471266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58665"/>
                <a:gridCol w="1258665"/>
                <a:gridCol w="1258665"/>
              </a:tblGrid>
              <a:tr h="148647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Subject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Possessive adjective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Possessive pronouns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32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mine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32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you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your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yours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32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his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32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she 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her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hers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32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its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32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our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ours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32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you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your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yours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0327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they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their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theirs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20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>
              <a:buNone/>
            </a:pPr>
            <a:r>
              <a:rPr lang="en-US" dirty="0" smtClean="0"/>
              <a:t>This is my website vs. This website is </a:t>
            </a:r>
            <a:r>
              <a:rPr lang="en-US" b="1" dirty="0" smtClean="0"/>
              <a:t>mine.</a:t>
            </a:r>
          </a:p>
          <a:p>
            <a:pPr>
              <a:buNone/>
            </a:pPr>
            <a:r>
              <a:rPr lang="en-US" dirty="0" smtClean="0"/>
              <a:t>Is that your chair? vs.  Is that chair </a:t>
            </a:r>
            <a:r>
              <a:rPr lang="en-US" b="1" dirty="0" smtClean="0"/>
              <a:t>yours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He is playing his guitar. vs.  The guitar is </a:t>
            </a:r>
            <a:r>
              <a:rPr lang="en-US" b="1" dirty="0" smtClean="0"/>
              <a:t>his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Her hair is red.  My hair is brown </a:t>
            </a:r>
            <a:r>
              <a:rPr lang="en-US" b="1" dirty="0" smtClean="0"/>
              <a:t>hers </a:t>
            </a:r>
            <a:r>
              <a:rPr lang="en-US" dirty="0" smtClean="0"/>
              <a:t>is red.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303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1751" y="1686617"/>
            <a:ext cx="537560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/>
              <a:t>the verb is a part of speech which is used to demonstrate an </a:t>
            </a:r>
            <a:r>
              <a:rPr lang="en-US" sz="2500" dirty="0">
                <a:solidFill>
                  <a:srgbClr val="D16349"/>
                </a:solidFill>
              </a:rPr>
              <a:t>action or a state of being.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8165"/>
          <a:stretch/>
        </p:blipFill>
        <p:spPr>
          <a:xfrm>
            <a:off x="6633349" y="1686617"/>
            <a:ext cx="1777430" cy="444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752" y="3676540"/>
            <a:ext cx="5375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Action verb: ran</a:t>
            </a:r>
          </a:p>
          <a:p>
            <a:endParaRPr lang="en-US" dirty="0"/>
          </a:p>
          <a:p>
            <a:r>
              <a:rPr lang="en-US" dirty="0" smtClean="0"/>
              <a:t>Example: I </a:t>
            </a:r>
            <a:r>
              <a:rPr lang="en-US" u="sng" dirty="0" smtClean="0"/>
              <a:t>ran</a:t>
            </a:r>
            <a:r>
              <a:rPr lang="en-US" dirty="0" smtClean="0"/>
              <a:t> fast.</a:t>
            </a: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State of being verb: is</a:t>
            </a:r>
          </a:p>
          <a:p>
            <a:endParaRPr lang="en-US" dirty="0"/>
          </a:p>
          <a:p>
            <a:r>
              <a:rPr lang="en-US" dirty="0" smtClean="0"/>
              <a:t>Example: She </a:t>
            </a:r>
            <a:r>
              <a:rPr lang="en-US" u="sng" dirty="0" smtClean="0"/>
              <a:t>is</a:t>
            </a:r>
            <a:r>
              <a:rPr lang="en-US" dirty="0" smtClean="0"/>
              <a:t> pretty.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16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70885"/>
            <a:ext cx="8503920" cy="4266728"/>
          </a:xfrm>
        </p:spPr>
        <p:txBody>
          <a:bodyPr>
            <a:normAutofit/>
          </a:bodyPr>
          <a:lstStyle/>
          <a:p>
            <a:r>
              <a:rPr lang="en-US" sz="2200" u="sng" dirty="0" smtClean="0"/>
              <a:t>Subject</a:t>
            </a:r>
            <a:r>
              <a:rPr lang="en-US" sz="2200" dirty="0" smtClean="0"/>
              <a:t>: who the sentence is about/performing the action</a:t>
            </a:r>
          </a:p>
          <a:p>
            <a:r>
              <a:rPr lang="en-US" sz="2200" u="sng" dirty="0" smtClean="0"/>
              <a:t>Verb</a:t>
            </a:r>
            <a:r>
              <a:rPr lang="en-US" sz="2200" dirty="0" smtClean="0"/>
              <a:t>: action word</a:t>
            </a:r>
          </a:p>
          <a:p>
            <a:r>
              <a:rPr lang="en-US" sz="2200" u="sng" dirty="0" smtClean="0"/>
              <a:t>Predicate</a:t>
            </a:r>
            <a:r>
              <a:rPr lang="en-US" sz="2200" dirty="0" smtClean="0"/>
              <a:t>: everything in the sentence other than the </a:t>
            </a:r>
            <a:r>
              <a:rPr lang="en-US" sz="2200" b="1" dirty="0" smtClean="0"/>
              <a:t>subject</a:t>
            </a:r>
          </a:p>
        </p:txBody>
      </p:sp>
      <p:pic>
        <p:nvPicPr>
          <p:cNvPr id="6" name="Picture 5" descr="Screen Shot 2017-10-25 at 4.50.5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4" b="7654"/>
          <a:stretch/>
        </p:blipFill>
        <p:spPr>
          <a:xfrm>
            <a:off x="3828481" y="2962314"/>
            <a:ext cx="4977192" cy="3049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1751" y="2872754"/>
            <a:ext cx="35267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At the heart of the predicate is a verb. In addition to the verb, a </a:t>
            </a:r>
            <a:r>
              <a:rPr lang="en-US" dirty="0"/>
              <a:t>predicate can contain direct objects, indirect objects, and various kinds of phrases. </a:t>
            </a:r>
          </a:p>
          <a:p>
            <a:endParaRPr lang="en-US" dirty="0"/>
          </a:p>
          <a:p>
            <a:r>
              <a:rPr lang="en-US" dirty="0" smtClean="0"/>
              <a:t>A sentence has two parts: the subject and the predicate. The subject is what the sentence is about, and the predicate is a comment about the subject.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1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am I?</a:t>
            </a:r>
            <a:br>
              <a:rPr lang="en-US" dirty="0" smtClean="0"/>
            </a:br>
            <a:r>
              <a:rPr lang="en-US" dirty="0" smtClean="0"/>
              <a:t>Subject or verb?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King </a:t>
            </a:r>
          </a:p>
          <a:p>
            <a:endParaRPr lang="en-US" dirty="0"/>
          </a:p>
          <a:p>
            <a:r>
              <a:rPr lang="en-US" dirty="0" smtClean="0"/>
              <a:t>they</a:t>
            </a:r>
          </a:p>
          <a:p>
            <a:endParaRPr lang="en-US" dirty="0" smtClean="0"/>
          </a:p>
          <a:p>
            <a:r>
              <a:rPr lang="en-US" dirty="0" smtClean="0"/>
              <a:t>is 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wimming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bright red shirt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522538" y="1654442"/>
            <a:ext cx="2406096" cy="334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522538" y="2675843"/>
            <a:ext cx="2406096" cy="334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376716" y="4597670"/>
            <a:ext cx="2406096" cy="334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Right Arrow 7"/>
          <p:cNvSpPr/>
          <p:nvPr/>
        </p:nvSpPr>
        <p:spPr>
          <a:xfrm>
            <a:off x="1173668" y="3630397"/>
            <a:ext cx="2406096" cy="334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3928634" y="5533516"/>
            <a:ext cx="2406096" cy="3342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022" t="48249" r="9602" b="11066"/>
          <a:stretch/>
        </p:blipFill>
        <p:spPr>
          <a:xfrm>
            <a:off x="4045597" y="1253886"/>
            <a:ext cx="3239527" cy="21900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184" y="2246331"/>
            <a:ext cx="2931487" cy="19543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050" y="2860170"/>
            <a:ext cx="2129680" cy="3151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9156" y="4200657"/>
            <a:ext cx="3730640" cy="1165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8668" y="5057862"/>
            <a:ext cx="1657356" cy="165735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9035" y="2061666"/>
            <a:ext cx="2501875" cy="37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- proper </a:t>
            </a:r>
            <a:r>
              <a:rPr lang="en-US" dirty="0"/>
              <a:t>noun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036" y="3010074"/>
            <a:ext cx="206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- pronoun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1436" y="4066054"/>
            <a:ext cx="206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of being verb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727" y="5057861"/>
            <a:ext cx="2067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Action verb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1436" y="5867747"/>
            <a:ext cx="270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Subject – noun phrase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21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-17690" r="-17690" b="24334"/>
          <a:stretch/>
        </p:blipFill>
        <p:spPr>
          <a:xfrm>
            <a:off x="301625" y="1527175"/>
            <a:ext cx="8504238" cy="3168769"/>
          </a:xfrm>
        </p:spPr>
      </p:pic>
      <p:sp>
        <p:nvSpPr>
          <p:cNvPr id="5" name="Rectangle 4"/>
          <p:cNvSpPr/>
          <p:nvPr/>
        </p:nvSpPr>
        <p:spPr>
          <a:xfrm>
            <a:off x="584815" y="4729369"/>
            <a:ext cx="8221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phrase is a </a:t>
            </a:r>
            <a:r>
              <a:rPr lang="en-US" dirty="0">
                <a:solidFill>
                  <a:srgbClr val="D16349"/>
                </a:solidFill>
              </a:rPr>
              <a:t>group of two or more words that does not have the subject and verb combination </a:t>
            </a:r>
            <a:r>
              <a:rPr lang="en-US" dirty="0"/>
              <a:t>and does not form a predicate. It can contain a noun or a verb, but does not have a subject or predicate. Essentially, a phrase provides some sort of additional information or provides more context to the sentences you write. A phrase </a:t>
            </a:r>
            <a:r>
              <a:rPr lang="en-US" dirty="0">
                <a:solidFill>
                  <a:schemeClr val="accent1"/>
                </a:solidFill>
              </a:rPr>
              <a:t>can never stand alone as a sentence.</a:t>
            </a:r>
          </a:p>
        </p:txBody>
      </p:sp>
    </p:spTree>
    <p:extLst>
      <p:ext uri="{BB962C8B-B14F-4D97-AF65-F5344CB8AC3E}">
        <p14:creationId xmlns:p14="http://schemas.microsoft.com/office/powerpoint/2010/main" val="339920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clause is a group of words that can act as a sentence, but is not necessarily a complete sentence on its own</a:t>
            </a:r>
            <a:r>
              <a:rPr lang="en-US" dirty="0">
                <a:solidFill>
                  <a:srgbClr val="D16349"/>
                </a:solidFill>
              </a:rPr>
              <a:t>. All clauses contain both a subject </a:t>
            </a:r>
            <a:r>
              <a:rPr lang="en-US" dirty="0"/>
              <a:t>and a predicate, which always contains 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D16349"/>
                </a:solidFill>
              </a:rPr>
              <a:t>verb</a:t>
            </a:r>
            <a:r>
              <a:rPr lang="en-US" dirty="0" smtClean="0">
                <a:solidFill>
                  <a:srgbClr val="D16349"/>
                </a:solidFill>
              </a:rPr>
              <a:t>.</a:t>
            </a:r>
          </a:p>
          <a:p>
            <a:endParaRPr lang="en-US" dirty="0">
              <a:solidFill>
                <a:srgbClr val="D16349"/>
              </a:solidFill>
            </a:endParaRPr>
          </a:p>
          <a:p>
            <a:r>
              <a:rPr lang="en-US" dirty="0" smtClean="0"/>
              <a:t>We will be discussing </a:t>
            </a:r>
            <a:r>
              <a:rPr lang="en-US" u="sng" dirty="0" smtClean="0"/>
              <a:t>two types of clauses!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19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Phrases and Clauses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3875" y="2074466"/>
            <a:ext cx="392071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Types of phrases</a:t>
            </a:r>
          </a:p>
          <a:p>
            <a:r>
              <a:rPr lang="en-US" dirty="0"/>
              <a:t>Phrases can take many forms and different constructions. They cannot however, ever function as a sentence on their own. The different types of phrases include the following: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Gerund phrases</a:t>
            </a:r>
          </a:p>
          <a:p>
            <a:r>
              <a:rPr lang="en-US" dirty="0">
                <a:solidFill>
                  <a:srgbClr val="FF6600"/>
                </a:solidFill>
              </a:rPr>
              <a:t>Infinitive phrases</a:t>
            </a:r>
          </a:p>
          <a:p>
            <a:r>
              <a:rPr lang="en-US" dirty="0">
                <a:solidFill>
                  <a:srgbClr val="FF6600"/>
                </a:solidFill>
              </a:rPr>
              <a:t>Noun phrases</a:t>
            </a:r>
          </a:p>
          <a:p>
            <a:r>
              <a:rPr lang="en-US" dirty="0">
                <a:solidFill>
                  <a:srgbClr val="FF6600"/>
                </a:solidFill>
              </a:rPr>
              <a:t>Participle phrases</a:t>
            </a:r>
          </a:p>
          <a:p>
            <a:r>
              <a:rPr lang="en-US" dirty="0">
                <a:solidFill>
                  <a:srgbClr val="FF6600"/>
                </a:solidFill>
              </a:rPr>
              <a:t>Prepositional phrases</a:t>
            </a:r>
          </a:p>
          <a:p>
            <a:r>
              <a:rPr lang="en-US" dirty="0">
                <a:solidFill>
                  <a:srgbClr val="FF6600"/>
                </a:solidFill>
              </a:rPr>
              <a:t>Verb phrases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1005" y="2074466"/>
            <a:ext cx="39007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Types of clauses</a:t>
            </a:r>
          </a:p>
          <a:p>
            <a:r>
              <a:rPr lang="en-US" dirty="0"/>
              <a:t>The two main types of clauses are independent and </a:t>
            </a:r>
            <a:r>
              <a:rPr lang="en-US" dirty="0" smtClean="0"/>
              <a:t>dependent. In </a:t>
            </a:r>
            <a:r>
              <a:rPr lang="en-US" dirty="0"/>
              <a:t>addition, the following types of clauses are used in constructing sentences: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Adverbial clauses</a:t>
            </a:r>
          </a:p>
          <a:p>
            <a:r>
              <a:rPr lang="en-US" dirty="0">
                <a:solidFill>
                  <a:srgbClr val="FF6600"/>
                </a:solidFill>
              </a:rPr>
              <a:t>Defining and non-defining clauses (also called adjective or relative clauses)</a:t>
            </a:r>
          </a:p>
          <a:p>
            <a:r>
              <a:rPr lang="en-US" dirty="0">
                <a:solidFill>
                  <a:srgbClr val="FF6600"/>
                </a:solidFill>
              </a:rPr>
              <a:t>Independent and dependent clauses</a:t>
            </a:r>
          </a:p>
          <a:p>
            <a:r>
              <a:rPr lang="en-US" dirty="0">
                <a:solidFill>
                  <a:srgbClr val="FF6600"/>
                </a:solidFill>
              </a:rPr>
              <a:t>Noun clauses</a:t>
            </a:r>
          </a:p>
        </p:txBody>
      </p:sp>
    </p:spTree>
    <p:extLst>
      <p:ext uri="{BB962C8B-B14F-4D97-AF65-F5344CB8AC3E}">
        <p14:creationId xmlns:p14="http://schemas.microsoft.com/office/powerpoint/2010/main" val="1862509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2985</TotalTime>
  <Words>1863</Words>
  <Application>Microsoft Macintosh PowerPoint</Application>
  <PresentationFormat>On-screen Show (4:3)</PresentationFormat>
  <Paragraphs>367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Civic</vt:lpstr>
      <vt:lpstr>Independent vs. Dependent Clauses  and  the Four Types of Sentences</vt:lpstr>
      <vt:lpstr>Subject</vt:lpstr>
      <vt:lpstr>Subjects can be . . . </vt:lpstr>
      <vt:lpstr>Verb</vt:lpstr>
      <vt:lpstr>The Basics</vt:lpstr>
      <vt:lpstr>What am I? Subject or verb?</vt:lpstr>
      <vt:lpstr>Phrase</vt:lpstr>
      <vt:lpstr>Clause</vt:lpstr>
      <vt:lpstr>Types of Phrases and Clauses</vt:lpstr>
      <vt:lpstr>What is an independent clause</vt:lpstr>
      <vt:lpstr>Create your own!</vt:lpstr>
      <vt:lpstr>Subject &amp; Verb</vt:lpstr>
      <vt:lpstr>What is a dependent clause</vt:lpstr>
      <vt:lpstr>Subordinating Conjunctions</vt:lpstr>
      <vt:lpstr>Create your own!</vt:lpstr>
      <vt:lpstr>Subject, Verb, SC</vt:lpstr>
      <vt:lpstr>4 Types of Sentences</vt:lpstr>
      <vt:lpstr>Simple Sentence</vt:lpstr>
      <vt:lpstr>Create your own!</vt:lpstr>
      <vt:lpstr>Compound Sentence</vt:lpstr>
      <vt:lpstr>Create your own!</vt:lpstr>
      <vt:lpstr>Complex Sentence</vt:lpstr>
      <vt:lpstr>Examples – On the back of your notes!</vt:lpstr>
      <vt:lpstr>Create your own!</vt:lpstr>
      <vt:lpstr>Compound-Complex</vt:lpstr>
      <vt:lpstr>Examples – On the back of your notes!</vt:lpstr>
      <vt:lpstr>Create your own!</vt:lpstr>
      <vt:lpstr>What sentence is it and why?</vt:lpstr>
      <vt:lpstr>What type of sentence?</vt:lpstr>
      <vt:lpstr>PowerPoint Presentation</vt:lpstr>
      <vt:lpstr>Appositive Phrase</vt:lpstr>
      <vt:lpstr>Appositive – Essential or non essential</vt:lpstr>
      <vt:lpstr>Possession  </vt:lpstr>
      <vt:lpstr>Possession with an of</vt:lpstr>
      <vt:lpstr>Possession with an ‘s</vt:lpstr>
      <vt:lpstr>What if the word ends in s?</vt:lpstr>
      <vt:lpstr>Possessive Pronouns</vt:lpstr>
      <vt:lpstr>PowerPoint Presentation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Independent vs. Dependent Clauses  and  the Four Types of Sentences</dc:title>
  <dc:creator>Daisy Espinoza</dc:creator>
  <cp:lastModifiedBy>Daisy Espinoza</cp:lastModifiedBy>
  <cp:revision>57</cp:revision>
  <dcterms:created xsi:type="dcterms:W3CDTF">2017-10-24T04:10:04Z</dcterms:created>
  <dcterms:modified xsi:type="dcterms:W3CDTF">2019-01-29T15:40:42Z</dcterms:modified>
</cp:coreProperties>
</file>