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3,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OS5VGkRPJk" TargetMode="Externa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sc.edu/online-writing-center/resources/research/research-paper/analysis-research-papers/" TargetMode="External"/><Relationship Id="rId3" Type="http://schemas.openxmlformats.org/officeDocument/2006/relationships/hyperlink" Target="https://www.esc.edu/online-writing-center/resources/research/research-paper/argument-research-paper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Paper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445975" cy="3852602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dirty="0"/>
              <a:t> </a:t>
            </a:r>
            <a:r>
              <a:rPr lang="en-US" dirty="0" smtClean="0"/>
              <a:t>–I can pick a topic I am genuinely interested 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Answer them in bullet point form on your paper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4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87" y="938783"/>
            <a:ext cx="7015767" cy="797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Questions – 2 answers per question at least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050" y="1752789"/>
            <a:ext cx="517597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possible topics:  (Pick 5 and write down your interests in that topic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Sports						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Animals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Clothing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Social Media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Social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Culture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Languages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Education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Art, Dance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255" y="2425738"/>
            <a:ext cx="275154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Countries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Money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Business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Hobbies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Technology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Health/Illness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90" y="921720"/>
            <a:ext cx="821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000" b="1" dirty="0" smtClean="0"/>
              <a:t>Step 1: I  </a:t>
            </a:r>
            <a:r>
              <a:rPr lang="en-US" sz="3000" b="1" dirty="0"/>
              <a:t>CAN pick a topic to </a:t>
            </a:r>
            <a:r>
              <a:rPr lang="en-US" sz="3000" b="1" dirty="0" smtClean="0"/>
              <a:t>research about </a:t>
            </a:r>
            <a:r>
              <a:rPr lang="en-US" sz="3000" b="1" dirty="0"/>
              <a:t>that I am genuinely interested in</a:t>
            </a:r>
            <a:r>
              <a:rPr lang="en-US" sz="3000" b="1" dirty="0" smtClean="0"/>
              <a:t>!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0626" y="5846235"/>
            <a:ext cx="803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Supplies: Empty Bracket Challenge Sheet</a:t>
            </a:r>
          </a:p>
          <a:p>
            <a:r>
              <a:rPr lang="en-US" dirty="0" smtClean="0"/>
              <a:t>“Questions to Answer” sheet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624" y="2101479"/>
            <a:ext cx="7986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Directions: </a:t>
            </a:r>
            <a:endParaRPr lang="en-US" sz="3000" u="sng" dirty="0"/>
          </a:p>
          <a:p>
            <a:r>
              <a:rPr lang="en-US" sz="2500" dirty="0" smtClean="0"/>
              <a:t>Using the “Questions to Answer” paper, start filling out the bracket lines on your bracket sheet.  Start by answering each question on a line!  You can worry about eliminating later; right now we are trying to think of TONS of things that you are interested in!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88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off your completed bracket with 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674" r="-43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230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24" y="218649"/>
            <a:ext cx="7024744" cy="1143000"/>
          </a:xfrm>
        </p:spPr>
        <p:txBody>
          <a:bodyPr/>
          <a:lstStyle/>
          <a:p>
            <a:r>
              <a:rPr lang="en-US" dirty="0" smtClean="0"/>
              <a:t>Myth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24" y="1361650"/>
            <a:ext cx="4265609" cy="503068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https://www.youtube.com/watch?v=wOS5VGkRPJk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Start video @ 4:11- 8:27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On a blank piece of paper write down the myths we watched that they busted! Also tell me if they proved them to be true </a:t>
            </a:r>
            <a:r>
              <a:rPr lang="en-US" smtClean="0"/>
              <a:t>or false.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some of the similarities between each experiment they did?</a:t>
            </a:r>
          </a:p>
          <a:p>
            <a:pPr lvl="1"/>
            <a:r>
              <a:rPr lang="en-US" dirty="0" smtClean="0"/>
              <a:t>All started with a question/hypothesis</a:t>
            </a:r>
          </a:p>
          <a:p>
            <a:pPr lvl="1"/>
            <a:r>
              <a:rPr lang="en-US" dirty="0" smtClean="0"/>
              <a:t>It was an arguable question/hypothesis</a:t>
            </a:r>
          </a:p>
          <a:p>
            <a:pPr lvl="1"/>
            <a:r>
              <a:rPr lang="en-US" dirty="0" smtClean="0"/>
              <a:t>All required research/trails</a:t>
            </a:r>
          </a:p>
          <a:p>
            <a:pPr lvl="1"/>
            <a:r>
              <a:rPr lang="en-US" dirty="0" smtClean="0"/>
              <a:t>Presented their findings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30" y="2842784"/>
            <a:ext cx="3005038" cy="13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our own myth to bust this term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53" y="1300431"/>
            <a:ext cx="78550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entury Gothic"/>
                <a:ea typeface="Adobe Gothic Std B" panose="020B0800000000000000" pitchFamily="34" charset="-128"/>
                <a:cs typeface="Century Gothic"/>
              </a:rPr>
              <a:t>Myth: Research papers are impossible!  They are boring, hard, tedious; I will never make it!  They are too complicated!</a:t>
            </a:r>
            <a:endParaRPr lang="en-US" sz="5000" dirty="0">
              <a:latin typeface="Century Gothic"/>
              <a:ea typeface="Adobe Gothic Std B" panose="020B0800000000000000" pitchFamily="34" charset="-128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28" y="5239971"/>
            <a:ext cx="2453040" cy="12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3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do it! We will do it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  <a:ea typeface="Adobe Fan Heiti Std B" panose="020B0700000000000000" pitchFamily="34" charset="-128"/>
              </a:rPr>
              <a:t>NO ONE can receive a passing grade from </a:t>
            </a:r>
            <a:r>
              <a:rPr lang="en-US" dirty="0" smtClean="0">
                <a:latin typeface="Century" panose="02040604050505020304" pitchFamily="18" charset="0"/>
                <a:ea typeface="Adobe Fan Heiti Std B" panose="020B0700000000000000" pitchFamily="34" charset="-128"/>
              </a:rPr>
              <a:t>Term </a:t>
            </a:r>
            <a:r>
              <a:rPr lang="en-US" dirty="0">
                <a:latin typeface="Century" panose="02040604050505020304" pitchFamily="18" charset="0"/>
                <a:ea typeface="Adobe Fan Heiti Std B" panose="020B0700000000000000" pitchFamily="34" charset="-128"/>
              </a:rPr>
              <a:t>2 of English 11 without completing a research paper! NO ONE!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9" y="3806692"/>
            <a:ext cx="2568993" cy="23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just like the myth busters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will also need to find a topic that interests you!</a:t>
            </a:r>
          </a:p>
          <a:p>
            <a:r>
              <a:rPr lang="en-US" dirty="0" smtClean="0"/>
              <a:t>A topic that you can create a research question about.</a:t>
            </a:r>
          </a:p>
          <a:p>
            <a:r>
              <a:rPr lang="en-US" dirty="0" smtClean="0"/>
              <a:t>You need to make sure that it is arguable.</a:t>
            </a:r>
          </a:p>
          <a:p>
            <a:r>
              <a:rPr lang="en-US" dirty="0" smtClean="0"/>
              <a:t>And that it will require </a:t>
            </a:r>
            <a:r>
              <a:rPr lang="en-US" b="1" dirty="0" smtClean="0"/>
              <a:t>research!</a:t>
            </a:r>
          </a:p>
          <a:p>
            <a:r>
              <a:rPr lang="en-US" dirty="0" smtClean="0"/>
              <a:t>You will be presenting your findings too.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This research paper is about learning something you didn’t already know about something you want to know more about.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44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482" y="2734037"/>
            <a:ext cx="3492186" cy="1372295"/>
          </a:xfrm>
        </p:spPr>
        <p:txBody>
          <a:bodyPr>
            <a:normAutofit/>
          </a:bodyPr>
          <a:lstStyle/>
          <a:p>
            <a:r>
              <a:rPr lang="en-US" dirty="0" smtClean="0"/>
              <a:t>Research Paper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0482" y="4190998"/>
            <a:ext cx="3344018" cy="1947336"/>
          </a:xfrm>
        </p:spPr>
        <p:txBody>
          <a:bodyPr>
            <a:normAutofit fontScale="92500"/>
          </a:bodyPr>
          <a:lstStyle/>
          <a:p>
            <a:pPr fontAlgn="t">
              <a:spcBef>
                <a:spcPts val="0"/>
              </a:spcBef>
            </a:pPr>
            <a:r>
              <a:rPr lang="en-US" dirty="0" smtClean="0">
                <a:effectLst/>
                <a:latin typeface="Cambria" panose="02040503050406030204" pitchFamily="18" charset="0"/>
              </a:rPr>
              <a:t>Essential Standard: Writing </a:t>
            </a:r>
            <a:r>
              <a:rPr lang="en-US" dirty="0">
                <a:effectLst/>
                <a:latin typeface="Cambria" panose="02040503050406030204" pitchFamily="18" charset="0"/>
              </a:rPr>
              <a:t>Standard 8</a:t>
            </a:r>
            <a:endParaRPr lang="en-US" dirty="0">
              <a:effectLst/>
            </a:endParaRPr>
          </a:p>
          <a:p>
            <a:pPr fontAlgn="t">
              <a:spcBef>
                <a:spcPts val="0"/>
              </a:spcBef>
            </a:pPr>
            <a:r>
              <a:rPr lang="en-US" dirty="0">
                <a:effectLst/>
                <a:latin typeface="Cambria" panose="02040503050406030204" pitchFamily="18" charset="0"/>
              </a:rPr>
              <a:t>Gather relevant information from multiple authoritative sources, using advanced searches effectively</a:t>
            </a:r>
            <a:r>
              <a:rPr lang="en-US" dirty="0" smtClean="0">
                <a:effectLst/>
                <a:latin typeface="Cambria" panose="02040503050406030204" pitchFamily="18" charset="0"/>
              </a:rPr>
              <a:t>. Integrate </a:t>
            </a:r>
            <a:r>
              <a:rPr lang="en-US" dirty="0">
                <a:effectLst/>
                <a:latin typeface="Cambria" panose="02040503050406030204" pitchFamily="18" charset="0"/>
              </a:rPr>
              <a:t>information into the text selectively.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17429" y="35673"/>
            <a:ext cx="1846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2" y="2321665"/>
            <a:ext cx="4033609" cy="22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57" y="456164"/>
            <a:ext cx="7024744" cy="1143000"/>
          </a:xfrm>
        </p:spPr>
        <p:txBody>
          <a:bodyPr/>
          <a:lstStyle/>
          <a:p>
            <a:r>
              <a:rPr lang="en-US" dirty="0" smtClean="0"/>
              <a:t>What is  research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67" y="1836818"/>
            <a:ext cx="7789333" cy="40686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When you write a research paper you build upon what you know about the subject and make a deliberate attempt to find out what experts know. 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dirty="0">
                <a:latin typeface="Century Gothic"/>
                <a:cs typeface="Century Gothic"/>
              </a:rPr>
              <a:t>research paper involves surveying a field of knowledge in order to find the best possible information in that </a:t>
            </a:r>
            <a:r>
              <a:rPr lang="en-US" dirty="0" smtClean="0">
                <a:latin typeface="Century Gothic"/>
                <a:cs typeface="Century Gothic"/>
              </a:rPr>
              <a:t>field.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Regardless of the type of research paper you are writing, your finished research paper should present your own thinking backed up by others' ideas and information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pPr marL="6858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A research paper </a:t>
            </a:r>
            <a:r>
              <a:rPr lang="en-US" dirty="0">
                <a:latin typeface="Century Gothic"/>
                <a:cs typeface="Century Gothic"/>
                <a:hlinkClick r:id="rId2"/>
              </a:rPr>
              <a:t>analyzes a perspective </a:t>
            </a:r>
            <a:r>
              <a:rPr lang="en-US" dirty="0">
                <a:latin typeface="Century Gothic"/>
                <a:cs typeface="Century Gothic"/>
              </a:rPr>
              <a:t> or </a:t>
            </a:r>
            <a:r>
              <a:rPr lang="en-US" dirty="0">
                <a:latin typeface="Century Gothic"/>
                <a:cs typeface="Century Gothic"/>
                <a:hlinkClick r:id="rId3"/>
              </a:rPr>
              <a:t>argues a point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endParaRPr lang="en-US" dirty="0">
              <a:latin typeface="Haettenschweiler" panose="020B070604090206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26" y="-275442"/>
            <a:ext cx="7765321" cy="132632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I CAN </a:t>
            </a:r>
            <a:r>
              <a:rPr lang="en-US" sz="3000" dirty="0" smtClean="0"/>
              <a:t>Statements for research paper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37851" y="1050879"/>
            <a:ext cx="83751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pick a topic to research about that I am genuinely interested in!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narrow my topic into a research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learn more about my topic (research).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 CAN READ credible sources about my topic.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 CAN synthesize the information I find about my topic to understand it better &amp; pick RELEVANT evidence for my paper.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organize the information I know about my source to form a thesis statement that answers my research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write body paragraphs that follow my thesis statement.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 CAN integrate the information I learned from my sources effectively into my own writing to add credibility to my statements.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cite my sources, follow MLA formatting for my paper, and turn it in on time!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CAN revise my paper so it is more academic, understandable, and easier to read.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9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0</TotalTime>
  <Words>637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Research Paper Unit</vt:lpstr>
      <vt:lpstr>Myth Busters</vt:lpstr>
      <vt:lpstr>We have our own myth to bust this term . . .</vt:lpstr>
      <vt:lpstr>PowerPoint Presentation</vt:lpstr>
      <vt:lpstr>You can do it! We will do it together!</vt:lpstr>
      <vt:lpstr>But just like the myth busters . . . </vt:lpstr>
      <vt:lpstr>Research Paper </vt:lpstr>
      <vt:lpstr>What is  research paper?</vt:lpstr>
      <vt:lpstr>I CAN Statements for research paper</vt:lpstr>
      <vt:lpstr>Questions –I can pick a topic I am genuinely interested in  Answer them in bullet point form on your paper</vt:lpstr>
      <vt:lpstr>List of Questions – 2 answers per question at least</vt:lpstr>
      <vt:lpstr>PowerPoint Presentation</vt:lpstr>
      <vt:lpstr>Check off your completed bracket with me!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Paper Unit</dc:title>
  <dc:creator>Daisy Espinoza</dc:creator>
  <cp:lastModifiedBy>Daisy Espinoza</cp:lastModifiedBy>
  <cp:revision>1</cp:revision>
  <dcterms:created xsi:type="dcterms:W3CDTF">2018-12-03T16:51:56Z</dcterms:created>
  <dcterms:modified xsi:type="dcterms:W3CDTF">2018-12-03T16:52:25Z</dcterms:modified>
</cp:coreProperties>
</file>