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19" r:id="rId1"/>
  </p:sldMasterIdLst>
  <p:notesMasterIdLst>
    <p:notesMasterId r:id="rId14"/>
  </p:notesMasterIdLst>
  <p:sldIdLst>
    <p:sldId id="256" r:id="rId2"/>
    <p:sldId id="264" r:id="rId3"/>
    <p:sldId id="269" r:id="rId4"/>
    <p:sldId id="258" r:id="rId5"/>
    <p:sldId id="259" r:id="rId6"/>
    <p:sldId id="260" r:id="rId7"/>
    <p:sldId id="261" r:id="rId8"/>
    <p:sldId id="262" r:id="rId9"/>
    <p:sldId id="263" r:id="rId10"/>
    <p:sldId id="265" r:id="rId11"/>
    <p:sldId id="267"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16" d="100"/>
          <a:sy n="116" d="100"/>
        </p:scale>
        <p:origin x="-544" y="12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0794A9-22F8-F341-8B28-4790BC4404F7}" type="datetimeFigureOut">
              <a:rPr lang="en-US" smtClean="0"/>
              <a:t>9/19/18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D5DC51-E9BE-124C-9A2B-30313F76C770}" type="slidenum">
              <a:rPr lang="en-US" smtClean="0"/>
              <a:t>‹#›</a:t>
            </a:fld>
            <a:endParaRPr lang="en-US"/>
          </a:p>
        </p:txBody>
      </p:sp>
    </p:spTree>
    <p:extLst>
      <p:ext uri="{BB962C8B-B14F-4D97-AF65-F5344CB8AC3E}">
        <p14:creationId xmlns:p14="http://schemas.microsoft.com/office/powerpoint/2010/main" val="317053397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D5DC51-E9BE-124C-9A2B-30313F76C770}" type="slidenum">
              <a:rPr lang="en-US" smtClean="0"/>
              <a:t>2</a:t>
            </a:fld>
            <a:endParaRPr lang="en-US"/>
          </a:p>
        </p:txBody>
      </p:sp>
    </p:spTree>
    <p:extLst>
      <p:ext uri="{BB962C8B-B14F-4D97-AF65-F5344CB8AC3E}">
        <p14:creationId xmlns:p14="http://schemas.microsoft.com/office/powerpoint/2010/main" val="4258890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2069C06D-4ED8-42C6-905D-CA84CA1B6CBF}" type="datetime2">
              <a:rPr lang="en-US" smtClean="0"/>
              <a:t>Wednesday, September 19, 18</a:t>
            </a:fld>
            <a:endParaRPr lang="en-US" dirty="0"/>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dirty="0"/>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0B385921-A91A-409C-921C-0E0EC1E750EC}" type="datetime2">
              <a:rPr lang="en-US" smtClean="0"/>
              <a:t>Wednesday, September 19, 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9C0F2-17E0-497A-9BBE-0C73201AAFE3}" type="slidenum">
              <a:rPr lang="en-US" smtClean="0"/>
              <a:pPr/>
              <a:t>‹#›</a:t>
            </a:fld>
            <a:endParaRPr lang="en-US" dirty="0"/>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8B62300D-25B3-4603-86C9-4CB776489F00}" type="datetime2">
              <a:rPr lang="en-US" smtClean="0"/>
              <a:t>Wednesday, September 19, 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C6314AD9-FCC8-48B7-B85B-012A91320DFF}" type="datetime2">
              <a:rPr lang="en-US" smtClean="0"/>
              <a:t>Wednesday, September 19, 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3182DC50-D5DB-4F94-B367-9876CD2C4012}" type="datetime2">
              <a:rPr lang="en-US" smtClean="0"/>
              <a:t>Wednesday, September 19, 18</a:t>
            </a:fld>
            <a:endParaRPr lang="en-US" dirty="0"/>
          </a:p>
        </p:txBody>
      </p:sp>
      <p:sp>
        <p:nvSpPr>
          <p:cNvPr id="6" name="Footer Placeholder 5"/>
          <p:cNvSpPr>
            <a:spLocks noGrp="1"/>
          </p:cNvSpPr>
          <p:nvPr>
            <p:ph type="ftr" sz="quarter" idx="11"/>
          </p:nvPr>
        </p:nvSpPr>
        <p:spPr>
          <a:xfrm>
            <a:off x="3859305" y="6423585"/>
            <a:ext cx="3316941" cy="365125"/>
          </a:xfrm>
        </p:spPr>
        <p:txBody>
          <a:bodyPr/>
          <a:lstStyle/>
          <a:p>
            <a:endParaRPr lang="en-US" dirty="0"/>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292EB412-E790-42EA-81FE-2925D3A43D91}" type="datetime2">
              <a:rPr lang="en-US" smtClean="0"/>
              <a:t>Wednesday, September 19, 18</a:t>
            </a:fld>
            <a:endParaRPr lang="en-US" dirty="0"/>
          </a:p>
        </p:txBody>
      </p:sp>
      <p:sp>
        <p:nvSpPr>
          <p:cNvPr id="6" name="Footer Placeholder 5"/>
          <p:cNvSpPr>
            <a:spLocks noGrp="1"/>
          </p:cNvSpPr>
          <p:nvPr>
            <p:ph type="ftr" sz="quarter" idx="11"/>
          </p:nvPr>
        </p:nvSpPr>
        <p:spPr>
          <a:xfrm>
            <a:off x="4191000" y="6423585"/>
            <a:ext cx="3005138" cy="365125"/>
          </a:xfrm>
        </p:spPr>
        <p:txBody>
          <a:bodyPr/>
          <a:lstStyle/>
          <a:p>
            <a:endParaRPr lang="en-US" dirty="0"/>
          </a:p>
        </p:txBody>
      </p:sp>
      <p:sp>
        <p:nvSpPr>
          <p:cNvPr id="7" name="Slide Number Placeholder 6"/>
          <p:cNvSpPr>
            <a:spLocks noGrp="1"/>
          </p:cNvSpPr>
          <p:nvPr>
            <p:ph type="sldNum" sz="quarter" idx="12"/>
          </p:nvPr>
        </p:nvSpPr>
        <p:spPr/>
        <p:txBody>
          <a:bodyPr/>
          <a:lstStyle/>
          <a:p>
            <a:fld id="{1789C0F2-17E0-497A-9BBE-0C73201AAFE3}" type="slidenum">
              <a:rPr lang="en-US" smtClean="0"/>
              <a:pPr/>
              <a:t>‹#›</a:t>
            </a:fld>
            <a:endParaRPr lang="en-US" dirty="0"/>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385921-A91A-409C-921C-0E0EC1E750EC}" type="datetime2">
              <a:rPr lang="en-US" smtClean="0"/>
              <a:t>Wednesday, September 19, 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9C0F2-17E0-497A-9BBE-0C73201AAFE3}" type="slidenum">
              <a:rPr lang="en-US" smtClean="0"/>
              <a:pPr/>
              <a:t>‹#›</a:t>
            </a:fld>
            <a:endParaRPr lang="en-US" dirty="0"/>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0B385921-A91A-409C-921C-0E0EC1E750EC}" type="datetime2">
              <a:rPr lang="en-US" smtClean="0"/>
              <a:t>Wednesday, September 19, 18</a:t>
            </a:fld>
            <a:endParaRPr lang="en-US" dirty="0"/>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p>
            <a:fld id="{1789C0F2-17E0-497A-9BBE-0C73201AAFE3}" type="slidenum">
              <a:rPr lang="en-US" smtClean="0"/>
              <a:pPr/>
              <a:t>‹#›</a:t>
            </a:fld>
            <a:endParaRPr lang="en-US" dirty="0"/>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Drag picture to placeholder or click icon to add</a:t>
            </a:r>
            <a:endParaRPr/>
          </a:p>
        </p:txBody>
      </p:sp>
    </p:spTree>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0B385921-A91A-409C-921C-0E0EC1E750EC}" type="datetime2">
              <a:rPr lang="en-US" smtClean="0"/>
              <a:t>Wednesday, September 19, 18</a:t>
            </a:fld>
            <a:endParaRPr lang="en-US" dirty="0"/>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p>
            <a:fld id="{1789C0F2-17E0-497A-9BBE-0C73201AAFE3}" type="slidenum">
              <a:rPr lang="en-US" smtClean="0"/>
              <a:pPr/>
              <a:t>‹#›</a:t>
            </a:fld>
            <a:endParaRPr lang="en-US" dirty="0"/>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Drag picture to placeholder or click icon to add</a:t>
            </a:r>
            <a:endParaRPr/>
          </a:p>
        </p:txBody>
      </p:sp>
    </p:spTree>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0B385921-A91A-409C-921C-0E0EC1E750EC}" type="datetime2">
              <a:rPr lang="en-US" smtClean="0"/>
              <a:t>Wednesday, September 19, 18</a:t>
            </a:fld>
            <a:endParaRPr lang="en-US" dirty="0"/>
          </a:p>
        </p:txBody>
      </p:sp>
      <p:sp>
        <p:nvSpPr>
          <p:cNvPr id="6" name="Footer Placeholder 5"/>
          <p:cNvSpPr>
            <a:spLocks noGrp="1"/>
          </p:cNvSpPr>
          <p:nvPr>
            <p:ph type="ftr" sz="quarter" idx="11"/>
          </p:nvPr>
        </p:nvSpPr>
        <p:spPr>
          <a:xfrm>
            <a:off x="4191000" y="6423585"/>
            <a:ext cx="3005138" cy="365125"/>
          </a:xfrm>
        </p:spPr>
        <p:txBody>
          <a:bodyPr/>
          <a:lstStyle/>
          <a:p>
            <a:endParaRPr lang="en-US" dirty="0"/>
          </a:p>
        </p:txBody>
      </p:sp>
      <p:sp>
        <p:nvSpPr>
          <p:cNvPr id="7" name="Slide Number Placeholder 6"/>
          <p:cNvSpPr>
            <a:spLocks noGrp="1"/>
          </p:cNvSpPr>
          <p:nvPr>
            <p:ph type="sldNum" sz="quarter" idx="12"/>
          </p:nvPr>
        </p:nvSpPr>
        <p:spPr/>
        <p:txBody>
          <a:bodyPr/>
          <a:lstStyle/>
          <a:p>
            <a:fld id="{1789C0F2-17E0-497A-9BBE-0C73201AAFE3}" type="slidenum">
              <a:rPr lang="en-US" smtClean="0"/>
              <a:pPr/>
              <a:t>‹#›</a:t>
            </a:fld>
            <a:endParaRPr lang="en-US" dirty="0"/>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Drag picture to placeholder or click icon to add</a:t>
            </a:r>
            <a:endParaRPr/>
          </a:p>
        </p:txBody>
      </p:sp>
    </p:spTree>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56EEE0E-EDB0-4D84-86B0-50833DF22902}" type="datetime2">
              <a:rPr lang="en-US" smtClean="0"/>
              <a:t>Wednesday, September 19, 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14CB1CAA-32CD-4B55-B92A-B8F0843CACF4}" type="datetime2">
              <a:rPr lang="en-US" smtClean="0"/>
              <a:t>Wednesday, September 19, 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dirty="0"/>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5114372C-B5AB-4C39-B273-B99224EB4DD5}" type="datetime2">
              <a:rPr lang="en-US" smtClean="0"/>
              <a:t>Wednesday, September 19, 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B385921-A91A-409C-921C-0E0EC1E750EC}" type="datetime2">
              <a:rPr lang="en-US" smtClean="0"/>
              <a:t>Wednesday, September 19, 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dirty="0"/>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0B385921-A91A-409C-921C-0E0EC1E750EC}" type="datetime2">
              <a:rPr lang="en-US" smtClean="0"/>
              <a:t>Wednesday, September 19, 18</a:t>
            </a:fld>
            <a:endParaRPr lang="en-US" dirty="0"/>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dirty="0"/>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3AD8CDC4-3D19-4983-B478-82F6B8E5AB66}" type="datetime2">
              <a:rPr lang="en-US" smtClean="0"/>
              <a:t>Wednesday, September 19, 18</a:t>
            </a:fld>
            <a:endParaRPr lang="en-US" dirty="0"/>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a:xfrm>
            <a:off x="8305800" y="6248774"/>
            <a:ext cx="554038" cy="365125"/>
          </a:xfrm>
        </p:spPr>
        <p:txBody>
          <a:bodyPr/>
          <a:lstStyle/>
          <a:p>
            <a:fld id="{1789C0F2-17E0-497A-9BBE-0C73201AAFE3}" type="slidenum">
              <a:rPr lang="en-US" smtClean="0"/>
              <a:pPr/>
              <a:t>‹#›</a:t>
            </a:fld>
            <a:endParaRPr lang="en-US" dirty="0"/>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84B82477-D5D3-4181-8C11-75D0F2433A87}" type="datetime2">
              <a:rPr lang="en-US" smtClean="0"/>
              <a:t>Wednesday, September 19, 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213E253B-1893-4367-8BAE-DF4BC10DC578}" type="datetime2">
              <a:rPr lang="en-US" smtClean="0"/>
              <a:t>Wednesday, September 19, 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789C0F2-17E0-497A-9BBE-0C73201AAFE3}" type="slidenum">
              <a:rPr lang="en-US" smtClean="0"/>
              <a:pPr/>
              <a:t>‹#›</a:t>
            </a:fld>
            <a:endParaRPr lang="en-US" dirty="0"/>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B385921-A91A-409C-921C-0E0EC1E750EC}" type="datetime2">
              <a:rPr lang="en-US" smtClean="0"/>
              <a:t>Wednesday, September 19, 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789C0F2-17E0-497A-9BBE-0C73201AAFE3}" type="slidenum">
              <a:rPr lang="en-US" smtClean="0"/>
              <a:pPr/>
              <a:t>‹#›</a:t>
            </a:fld>
            <a:endParaRPr lang="en-US" dirty="0"/>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B385921-A91A-409C-921C-0E0EC1E750EC}" type="datetime2">
              <a:rPr lang="en-US" smtClean="0"/>
              <a:t>Wednesday, September 19, 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9C0F2-17E0-497A-9BBE-0C73201AAFE3}" type="slidenum">
              <a:rPr lang="en-US" smtClean="0"/>
              <a:pPr/>
              <a:t>‹#›</a:t>
            </a:fld>
            <a:endParaRPr lang="en-US" dirty="0"/>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0B385921-A91A-409C-921C-0E0EC1E750EC}" type="datetime2">
              <a:rPr lang="en-US" smtClean="0"/>
              <a:t>Wednesday, September 19, 18</a:t>
            </a:fld>
            <a:endParaRPr lang="en-US" dirty="0"/>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789C0F2-17E0-497A-9BBE-0C73201AAFE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020" r:id="rId1"/>
    <p:sldLayoutId id="2147484021" r:id="rId2"/>
    <p:sldLayoutId id="2147484022" r:id="rId3"/>
    <p:sldLayoutId id="2147484023" r:id="rId4"/>
    <p:sldLayoutId id="2147484024" r:id="rId5"/>
    <p:sldLayoutId id="2147484025" r:id="rId6"/>
    <p:sldLayoutId id="2147484026" r:id="rId7"/>
    <p:sldLayoutId id="2147484027" r:id="rId8"/>
    <p:sldLayoutId id="2147484028" r:id="rId9"/>
    <p:sldLayoutId id="2147484029" r:id="rId10"/>
    <p:sldLayoutId id="2147484030" r:id="rId11"/>
    <p:sldLayoutId id="2147484031" r:id="rId12"/>
    <p:sldLayoutId id="2147484032" r:id="rId13"/>
    <p:sldLayoutId id="2147484033" r:id="rId14"/>
    <p:sldLayoutId id="2147484034" r:id="rId15"/>
    <p:sldLayoutId id="2147484035" r:id="rId16"/>
    <p:sldLayoutId id="2147484036" r:id="rId17"/>
    <p:sldLayoutId id="2147484037" r:id="rId18"/>
    <p:sldLayoutId id="2147484038" r:id="rId19"/>
    <p:sldLayoutId id="2147484039" r:id="rId20"/>
  </p:sldLayoutIdLst>
  <p:hf sldNum="0" hdr="0" ftr="0" dt="0"/>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Incorporating a Quote</a:t>
            </a:r>
            <a:endParaRPr lang="en-US" dirty="0"/>
          </a:p>
        </p:txBody>
      </p:sp>
      <p:sp>
        <p:nvSpPr>
          <p:cNvPr id="3" name="Subtitle 2"/>
          <p:cNvSpPr>
            <a:spLocks noGrp="1"/>
          </p:cNvSpPr>
          <p:nvPr>
            <p:ph type="subTitle" idx="1"/>
          </p:nvPr>
        </p:nvSpPr>
        <p:spPr/>
        <p:txBody>
          <a:bodyPr/>
          <a:lstStyle/>
          <a:p>
            <a:r>
              <a:rPr lang="en-US" dirty="0" smtClean="0"/>
              <a:t>“Introductory Phrases”</a:t>
            </a:r>
            <a:endParaRPr lang="en-US" dirty="0"/>
          </a:p>
        </p:txBody>
      </p:sp>
    </p:spTree>
    <p:extLst>
      <p:ext uri="{BB962C8B-B14F-4D97-AF65-F5344CB8AC3E}">
        <p14:creationId xmlns:p14="http://schemas.microsoft.com/office/powerpoint/2010/main" val="4211814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an GREAT paragraph</a:t>
            </a:r>
            <a:br>
              <a:rPr lang="en-US" dirty="0" smtClean="0"/>
            </a:br>
            <a:endParaRPr lang="en-US" dirty="0"/>
          </a:p>
        </p:txBody>
      </p:sp>
      <p:sp>
        <p:nvSpPr>
          <p:cNvPr id="3" name="Content Placeholder 2"/>
          <p:cNvSpPr>
            <a:spLocks noGrp="1"/>
          </p:cNvSpPr>
          <p:nvPr>
            <p:ph idx="1"/>
          </p:nvPr>
        </p:nvSpPr>
        <p:spPr>
          <a:xfrm>
            <a:off x="52076" y="1203842"/>
            <a:ext cx="8303413" cy="4489489"/>
          </a:xfrm>
        </p:spPr>
        <p:txBody>
          <a:bodyPr>
            <a:normAutofit fontScale="85000" lnSpcReduction="20000"/>
          </a:bodyPr>
          <a:lstStyle/>
          <a:p>
            <a:r>
              <a:rPr lang="en-US" sz="1500" b="1" dirty="0"/>
              <a:t>Prompt: </a:t>
            </a:r>
            <a:r>
              <a:rPr lang="en-US" sz="1500" dirty="0"/>
              <a:t>Do Ove and his wife see eye to eye? Identify and </a:t>
            </a:r>
            <a:r>
              <a:rPr lang="en-US" sz="1500" dirty="0" smtClean="0"/>
              <a:t>explain </a:t>
            </a:r>
            <a:r>
              <a:rPr lang="en-US" sz="1500" u="sng" dirty="0"/>
              <a:t>three things </a:t>
            </a:r>
            <a:r>
              <a:rPr lang="en-US" sz="1500" dirty="0"/>
              <a:t>that were mentioned in the chapter that </a:t>
            </a:r>
            <a:r>
              <a:rPr lang="en-US" sz="1500" dirty="0" smtClean="0"/>
              <a:t>seem </a:t>
            </a:r>
            <a:r>
              <a:rPr lang="en-US" sz="1500" dirty="0"/>
              <a:t>to prove your opinion to be true. </a:t>
            </a:r>
            <a:endParaRPr lang="en-US" sz="1500" dirty="0" smtClean="0"/>
          </a:p>
          <a:p>
            <a:pPr marL="0" indent="0">
              <a:buNone/>
            </a:pPr>
            <a:r>
              <a:rPr lang="en-US" sz="1500" dirty="0" smtClean="0"/>
              <a:t>	</a:t>
            </a:r>
            <a:r>
              <a:rPr lang="en-US" dirty="0"/>
              <a:t>O</a:t>
            </a:r>
            <a:r>
              <a:rPr lang="en-US" dirty="0">
                <a:solidFill>
                  <a:srgbClr val="660066"/>
                </a:solidFill>
              </a:rPr>
              <a:t>ve and his wife do see eye to eye because he does random acts of kindness for her, he made a little heater just for her in the winter, and he is willing to wear the suit she likes out of respect for her. </a:t>
            </a:r>
            <a:r>
              <a:rPr lang="en-US" i="1" dirty="0">
                <a:solidFill>
                  <a:schemeClr val="accent6"/>
                </a:solidFill>
              </a:rPr>
              <a:t>The first example </a:t>
            </a:r>
            <a:r>
              <a:rPr lang="en-US" i="1" dirty="0"/>
              <a:t>of Ove and his wife getting along is when Ove states that he makes her coffee every morning,  </a:t>
            </a:r>
            <a:r>
              <a:rPr lang="en-US" dirty="0"/>
              <a:t>“Ove had risen at a quarter to six. Made coffee for his wife and himself” (Backman 25).  Ove wouldn’t have done this act of kindness for his wife if he didn’t get along with her. </a:t>
            </a:r>
            <a:r>
              <a:rPr lang="en-US" dirty="0">
                <a:solidFill>
                  <a:srgbClr val="A3A101"/>
                </a:solidFill>
              </a:rPr>
              <a:t>Secondly, </a:t>
            </a:r>
            <a:r>
              <a:rPr lang="en-US" dirty="0"/>
              <a:t>Ove is willing to listen to his wife’s needs. For example, in the winter </a:t>
            </a:r>
            <a:r>
              <a:rPr lang="en-US" dirty="0" err="1"/>
              <a:t>Ove’s</a:t>
            </a:r>
            <a:r>
              <a:rPr lang="en-US" dirty="0"/>
              <a:t> wife likes the house warm, but he does not</a:t>
            </a:r>
            <a:r>
              <a:rPr lang="en-US" i="1" dirty="0"/>
              <a:t>. However, because they get along Ove is willing to make a small heater for his wife and</a:t>
            </a:r>
            <a:r>
              <a:rPr lang="en-US" dirty="0"/>
              <a:t>, “. . .it runs for thirty minutes on the little battery Ove has hooked it up to and his wife keeps it on her side of the bed” (Backman 25).  This helps so she won’t sneakily try to turn up the radiators and to help her stay warm in the winter. </a:t>
            </a:r>
            <a:r>
              <a:rPr lang="en-US" dirty="0">
                <a:solidFill>
                  <a:srgbClr val="A3A101"/>
                </a:solidFill>
              </a:rPr>
              <a:t>Lastly, </a:t>
            </a:r>
            <a:r>
              <a:rPr lang="en-US" dirty="0"/>
              <a:t>Ove is willing to wear the suit she likes out of respect for her. </a:t>
            </a:r>
            <a:r>
              <a:rPr lang="en-US" i="1" dirty="0"/>
              <a:t>When Ove goes to see her he makes sure he has it on even though </a:t>
            </a:r>
            <a:r>
              <a:rPr lang="en-US" dirty="0"/>
              <a:t>“. . . he is of the </a:t>
            </a:r>
            <a:r>
              <a:rPr lang="en-US" dirty="0" smtClean="0"/>
              <a:t>opinion</a:t>
            </a:r>
            <a:r>
              <a:rPr lang="en-US" dirty="0" smtClean="0">
                <a:solidFill>
                  <a:srgbClr val="FF0000"/>
                </a:solidFill>
              </a:rPr>
              <a:t> that </a:t>
            </a:r>
            <a:r>
              <a:rPr lang="en-US" dirty="0"/>
              <a:t>only posers wear their best suits on the weekdays. But this morning he decided to make an exception” (Backman 26). Ove goes against what he personally believes for her sake. </a:t>
            </a:r>
            <a:r>
              <a:rPr lang="en-US" dirty="0">
                <a:solidFill>
                  <a:srgbClr val="A3A101"/>
                </a:solidFill>
              </a:rPr>
              <a:t>In conclusion</a:t>
            </a:r>
            <a:r>
              <a:rPr lang="en-US" dirty="0"/>
              <a:t>, </a:t>
            </a:r>
            <a:r>
              <a:rPr lang="en-US" dirty="0">
                <a:solidFill>
                  <a:srgbClr val="660066"/>
                </a:solidFill>
              </a:rPr>
              <a:t>Ove and his wife do see eye to eye because he does kind things for her, looks out for her in the winter, and dresses the way she prefers. </a:t>
            </a:r>
          </a:p>
        </p:txBody>
      </p:sp>
      <p:sp>
        <p:nvSpPr>
          <p:cNvPr id="4" name="TextBox 3"/>
          <p:cNvSpPr txBox="1"/>
          <p:nvPr/>
        </p:nvSpPr>
        <p:spPr>
          <a:xfrm>
            <a:off x="175162" y="5844794"/>
            <a:ext cx="2306791" cy="923330"/>
          </a:xfrm>
          <a:prstGeom prst="rect">
            <a:avLst/>
          </a:prstGeom>
          <a:noFill/>
        </p:spPr>
        <p:txBody>
          <a:bodyPr wrap="none" rtlCol="0">
            <a:spAutoFit/>
          </a:bodyPr>
          <a:lstStyle/>
          <a:p>
            <a:r>
              <a:rPr lang="en-US" sz="1200" dirty="0">
                <a:solidFill>
                  <a:srgbClr val="660066"/>
                </a:solidFill>
              </a:rPr>
              <a:t>Purple</a:t>
            </a:r>
            <a:r>
              <a:rPr lang="en-US" sz="1200" dirty="0"/>
              <a:t> – thesis/restated thesis</a:t>
            </a:r>
          </a:p>
          <a:p>
            <a:r>
              <a:rPr lang="en-US" sz="1200" dirty="0">
                <a:solidFill>
                  <a:schemeClr val="accent6"/>
                </a:solidFill>
              </a:rPr>
              <a:t>Green</a:t>
            </a:r>
            <a:r>
              <a:rPr lang="en-US" sz="1200" dirty="0"/>
              <a:t> – </a:t>
            </a:r>
            <a:r>
              <a:rPr lang="en-US" sz="1200" dirty="0" smtClean="0"/>
              <a:t>transitions</a:t>
            </a:r>
            <a:endParaRPr lang="en-US" sz="1200" dirty="0"/>
          </a:p>
          <a:p>
            <a:r>
              <a:rPr lang="en-US" sz="1200" i="1" dirty="0"/>
              <a:t>Italics</a:t>
            </a:r>
            <a:r>
              <a:rPr lang="en-US" sz="1200" dirty="0"/>
              <a:t> – introductory phrases</a:t>
            </a:r>
          </a:p>
          <a:p>
            <a:endParaRPr lang="en-US" dirty="0"/>
          </a:p>
        </p:txBody>
      </p:sp>
    </p:spTree>
    <p:extLst>
      <p:ext uri="{BB962C8B-B14F-4D97-AF65-F5344CB8AC3E}">
        <p14:creationId xmlns:p14="http://schemas.microsoft.com/office/powerpoint/2010/main" val="373255026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Prompt:</a:t>
            </a:r>
            <a:endParaRPr lang="en-US" dirty="0"/>
          </a:p>
        </p:txBody>
      </p:sp>
      <p:sp>
        <p:nvSpPr>
          <p:cNvPr id="3" name="Content Placeholder 2"/>
          <p:cNvSpPr>
            <a:spLocks noGrp="1"/>
          </p:cNvSpPr>
          <p:nvPr>
            <p:ph idx="1"/>
          </p:nvPr>
        </p:nvSpPr>
        <p:spPr>
          <a:xfrm>
            <a:off x="317482" y="1412384"/>
            <a:ext cx="7737306" cy="4713779"/>
          </a:xfrm>
        </p:spPr>
        <p:txBody>
          <a:bodyPr>
            <a:normAutofit fontScale="85000" lnSpcReduction="20000"/>
          </a:bodyPr>
          <a:lstStyle/>
          <a:p>
            <a:pPr marL="0" indent="0">
              <a:buNone/>
            </a:pPr>
            <a:r>
              <a:rPr lang="en-US" dirty="0" smtClean="0"/>
              <a:t>CHOOSE ONE:</a:t>
            </a:r>
          </a:p>
          <a:p>
            <a:r>
              <a:rPr lang="en-US" dirty="0" smtClean="0"/>
              <a:t>Write </a:t>
            </a:r>
            <a:r>
              <a:rPr lang="en-US" dirty="0"/>
              <a:t>about the best restaurant you have ever eaten at</a:t>
            </a:r>
            <a:r>
              <a:rPr lang="en-US" dirty="0" smtClean="0"/>
              <a:t>.</a:t>
            </a:r>
          </a:p>
          <a:p>
            <a:r>
              <a:rPr lang="en-US" dirty="0"/>
              <a:t>If you could meet with any person, living or dead, for an hour, who would it </a:t>
            </a:r>
            <a:r>
              <a:rPr lang="en-US" dirty="0" smtClean="0"/>
              <a:t>be and why?</a:t>
            </a:r>
            <a:endParaRPr lang="en-US" dirty="0"/>
          </a:p>
          <a:p>
            <a:pPr marL="0" indent="0">
              <a:buNone/>
            </a:pPr>
            <a:r>
              <a:rPr lang="en-US" dirty="0"/>
              <a:t>(Academic writing is in third person, but for the prompts above it is asking for YOUR opinion so you can use  1</a:t>
            </a:r>
            <a:r>
              <a:rPr lang="en-US" baseline="30000" dirty="0"/>
              <a:t>st</a:t>
            </a:r>
            <a:r>
              <a:rPr lang="en-US" dirty="0"/>
              <a:t> person </a:t>
            </a:r>
            <a:r>
              <a:rPr lang="en-US" dirty="0">
                <a:sym typeface="Wingdings"/>
              </a:rPr>
              <a:t></a:t>
            </a:r>
            <a:r>
              <a:rPr lang="en-US" dirty="0" smtClean="0"/>
              <a:t>)</a:t>
            </a:r>
            <a:br>
              <a:rPr lang="en-US" dirty="0" smtClean="0"/>
            </a:br>
            <a:endParaRPr lang="en-US" dirty="0" smtClean="0"/>
          </a:p>
          <a:p>
            <a:pPr marL="0" indent="0">
              <a:buNone/>
            </a:pPr>
            <a:r>
              <a:rPr lang="en-US" dirty="0" smtClean="0">
                <a:solidFill>
                  <a:srgbClr val="FF0000"/>
                </a:solidFill>
              </a:rPr>
              <a:t>[I’m checking for thesis, restated thesis, and transition words]</a:t>
            </a:r>
            <a:endParaRPr lang="en-US" dirty="0">
              <a:solidFill>
                <a:srgbClr val="FF0000"/>
              </a:solidFill>
            </a:endParaRPr>
          </a:p>
          <a:p>
            <a:r>
              <a:rPr lang="en-US" dirty="0" smtClean="0">
                <a:solidFill>
                  <a:srgbClr val="A3A101"/>
                </a:solidFill>
              </a:rPr>
              <a:t>Write a paragraph response (8-10 sentences) where you use what we discussed today.</a:t>
            </a:r>
          </a:p>
          <a:p>
            <a:r>
              <a:rPr lang="en-US" dirty="0" smtClean="0">
                <a:solidFill>
                  <a:srgbClr val="A3A101"/>
                </a:solidFill>
              </a:rPr>
              <a:t>Come check it off with me, and once you do you get the prompt for Ch. 6-7 to work on. </a:t>
            </a:r>
          </a:p>
          <a:p>
            <a:r>
              <a:rPr lang="en-US" dirty="0" smtClean="0">
                <a:solidFill>
                  <a:srgbClr val="A3A101"/>
                </a:solidFill>
              </a:rPr>
              <a:t>If you don’t finish the Ch. 6-7 response today it is homework</a:t>
            </a:r>
            <a:r>
              <a:rPr lang="en-US" dirty="0" smtClean="0"/>
              <a:t>!</a:t>
            </a:r>
            <a:endParaRPr lang="en-US" dirty="0"/>
          </a:p>
        </p:txBody>
      </p:sp>
    </p:spTree>
    <p:extLst>
      <p:ext uri="{BB962C8B-B14F-4D97-AF65-F5344CB8AC3E}">
        <p14:creationId xmlns:p14="http://schemas.microsoft.com/office/powerpoint/2010/main" val="134691255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 6-7 Prompt</a:t>
            </a:r>
            <a:endParaRPr lang="en-US" dirty="0"/>
          </a:p>
        </p:txBody>
      </p:sp>
      <p:sp>
        <p:nvSpPr>
          <p:cNvPr id="3" name="Content Placeholder 2"/>
          <p:cNvSpPr>
            <a:spLocks noGrp="1"/>
          </p:cNvSpPr>
          <p:nvPr>
            <p:ph idx="1"/>
          </p:nvPr>
        </p:nvSpPr>
        <p:spPr>
          <a:xfrm>
            <a:off x="323312" y="1324277"/>
            <a:ext cx="7556313" cy="4144963"/>
          </a:xfrm>
        </p:spPr>
        <p:txBody>
          <a:bodyPr/>
          <a:lstStyle/>
          <a:p>
            <a:r>
              <a:rPr lang="en-US" dirty="0" smtClean="0"/>
              <a:t>In Chapter 6-7 we come to find out that Ove wants to end his life. </a:t>
            </a:r>
          </a:p>
          <a:p>
            <a:r>
              <a:rPr lang="en-US" b="1" dirty="0" smtClean="0"/>
              <a:t>Prompt: </a:t>
            </a:r>
            <a:r>
              <a:rPr lang="en-US" dirty="0" smtClean="0"/>
              <a:t>Ove </a:t>
            </a:r>
            <a:r>
              <a:rPr lang="en-US" dirty="0"/>
              <a:t>has gone through a huge </a:t>
            </a:r>
            <a:r>
              <a:rPr lang="en-US" dirty="0" smtClean="0"/>
              <a:t>trauma because </a:t>
            </a:r>
            <a:r>
              <a:rPr lang="en-US" dirty="0"/>
              <a:t>he </a:t>
            </a:r>
            <a:r>
              <a:rPr lang="en-US" dirty="0" smtClean="0"/>
              <a:t>has just lost </a:t>
            </a:r>
            <a:r>
              <a:rPr lang="en-US" dirty="0"/>
              <a:t>his wife of 40+years</a:t>
            </a:r>
            <a:r>
              <a:rPr lang="en-US" dirty="0" smtClean="0"/>
              <a:t>. Ove states in chapter 7, “Of all the imaginable things he most misses about her, the thing he really wishes he could do again is hold her hand in his” (Backman 69). </a:t>
            </a:r>
            <a:r>
              <a:rPr lang="en-US" dirty="0" smtClean="0">
                <a:solidFill>
                  <a:srgbClr val="660066"/>
                </a:solidFill>
              </a:rPr>
              <a:t>Is it true that people end up missing the smallest things about a lost relationship? Explain </a:t>
            </a:r>
            <a:r>
              <a:rPr lang="en-US" dirty="0">
                <a:solidFill>
                  <a:srgbClr val="660066"/>
                </a:solidFill>
              </a:rPr>
              <a:t>your reasoning.</a:t>
            </a:r>
          </a:p>
          <a:p>
            <a:r>
              <a:rPr lang="en-US" dirty="0" smtClean="0">
                <a:solidFill>
                  <a:srgbClr val="FF0000"/>
                </a:solidFill>
              </a:rPr>
              <a:t>CHECKING </a:t>
            </a:r>
            <a:r>
              <a:rPr lang="en-US" dirty="0">
                <a:solidFill>
                  <a:srgbClr val="FF0000"/>
                </a:solidFill>
              </a:rPr>
              <a:t>[</a:t>
            </a:r>
            <a:r>
              <a:rPr lang="en-US" dirty="0" smtClean="0">
                <a:solidFill>
                  <a:srgbClr val="FF0000"/>
                </a:solidFill>
              </a:rPr>
              <a:t>introductory phrases/transitions!]</a:t>
            </a:r>
            <a:endParaRPr lang="en-US" dirty="0">
              <a:solidFill>
                <a:srgbClr val="FF0000"/>
              </a:solidFill>
            </a:endParaRPr>
          </a:p>
          <a:p>
            <a:endParaRPr lang="en-US" dirty="0"/>
          </a:p>
        </p:txBody>
      </p:sp>
    </p:spTree>
    <p:extLst>
      <p:ext uri="{BB962C8B-B14F-4D97-AF65-F5344CB8AC3E}">
        <p14:creationId xmlns:p14="http://schemas.microsoft.com/office/powerpoint/2010/main" val="3941631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60000"/>
              </a:lnSpc>
            </a:pPr>
            <a:r>
              <a:rPr lang="en-US" dirty="0" smtClean="0"/>
              <a:t>Review of Prompt Notes</a:t>
            </a:r>
            <a:br>
              <a:rPr lang="en-US" dirty="0" smtClean="0"/>
            </a:br>
            <a:r>
              <a:rPr lang="en-US" dirty="0" smtClean="0"/>
              <a:t/>
            </a:r>
            <a:br>
              <a:rPr lang="en-US" dirty="0" smtClean="0"/>
            </a:br>
            <a:r>
              <a:rPr lang="en-US" sz="1800" dirty="0" smtClean="0"/>
              <a:t>Deciphering </a:t>
            </a:r>
            <a:r>
              <a:rPr lang="en-US" sz="1800" dirty="0"/>
              <a:t>a prompt &amp; creating a </a:t>
            </a:r>
            <a:r>
              <a:rPr lang="en-US" sz="1800" u="sng" dirty="0"/>
              <a:t>one paragraph </a:t>
            </a:r>
            <a:r>
              <a:rPr lang="en-US" sz="1800" u="sng" dirty="0" smtClean="0"/>
              <a:t>response </a:t>
            </a:r>
            <a:r>
              <a:rPr lang="en-US" sz="1800" dirty="0" smtClean="0"/>
              <a:t>(8-10 sentences)</a:t>
            </a:r>
            <a:r>
              <a:rPr lang="en-US" dirty="0"/>
              <a:t/>
            </a:r>
            <a:br>
              <a:rPr lang="en-US" dirty="0"/>
            </a:br>
            <a:endParaRPr lang="en-US" dirty="0"/>
          </a:p>
        </p:txBody>
      </p:sp>
      <p:sp>
        <p:nvSpPr>
          <p:cNvPr id="3" name="Content Placeholder 2"/>
          <p:cNvSpPr>
            <a:spLocks noGrp="1"/>
          </p:cNvSpPr>
          <p:nvPr>
            <p:ph idx="1"/>
          </p:nvPr>
        </p:nvSpPr>
        <p:spPr>
          <a:xfrm>
            <a:off x="115306" y="1861281"/>
            <a:ext cx="8905533" cy="4707947"/>
          </a:xfrm>
        </p:spPr>
        <p:txBody>
          <a:bodyPr>
            <a:normAutofit/>
          </a:bodyPr>
          <a:lstStyle/>
          <a:p>
            <a:pPr marL="685800" lvl="1" indent="-457200">
              <a:buFont typeface="+mj-lt"/>
              <a:buAutoNum type="arabicPeriod"/>
            </a:pPr>
            <a:r>
              <a:rPr lang="en-US" sz="1900" dirty="0" smtClean="0"/>
              <a:t>Your </a:t>
            </a:r>
            <a:r>
              <a:rPr lang="en-US" sz="1900" dirty="0"/>
              <a:t>first sentence should be your thesis – (</a:t>
            </a:r>
            <a:r>
              <a:rPr lang="en-US" sz="1900" b="1" dirty="0"/>
              <a:t>thesis formula </a:t>
            </a:r>
            <a:r>
              <a:rPr lang="en-US" sz="1900" dirty="0">
                <a:solidFill>
                  <a:srgbClr val="FF0000"/>
                </a:solidFill>
              </a:rPr>
              <a:t>– restate the prompt </a:t>
            </a:r>
            <a:r>
              <a:rPr lang="en-US" sz="1900" dirty="0"/>
              <a:t>+ </a:t>
            </a:r>
            <a:r>
              <a:rPr lang="en-US" sz="1900" dirty="0">
                <a:solidFill>
                  <a:schemeClr val="accent1"/>
                </a:solidFill>
              </a:rPr>
              <a:t>your opinion </a:t>
            </a:r>
            <a:r>
              <a:rPr lang="en-US" sz="1900" dirty="0"/>
              <a:t>+ </a:t>
            </a:r>
            <a:r>
              <a:rPr lang="en-US" sz="1900" dirty="0">
                <a:solidFill>
                  <a:schemeClr val="accent2"/>
                </a:solidFill>
              </a:rPr>
              <a:t>3 reasons</a:t>
            </a:r>
            <a:r>
              <a:rPr lang="en-US" sz="1900" dirty="0"/>
              <a:t>). </a:t>
            </a:r>
            <a:endParaRPr lang="en-US" sz="1900" dirty="0" smtClean="0"/>
          </a:p>
          <a:p>
            <a:pPr marL="228600" lvl="1" indent="0">
              <a:buNone/>
            </a:pPr>
            <a:endParaRPr lang="en-US" sz="1900" dirty="0" smtClean="0"/>
          </a:p>
          <a:p>
            <a:pPr marL="457200" lvl="2" indent="0">
              <a:buNone/>
            </a:pPr>
            <a:r>
              <a:rPr lang="en-US" sz="1400" dirty="0" smtClean="0"/>
              <a:t>Example:</a:t>
            </a:r>
          </a:p>
          <a:p>
            <a:pPr marL="457200" lvl="2" indent="0">
              <a:buNone/>
            </a:pPr>
            <a:r>
              <a:rPr lang="en-US" sz="1400" dirty="0" smtClean="0"/>
              <a:t>PROMPT</a:t>
            </a:r>
            <a:r>
              <a:rPr lang="en-US" sz="1400" dirty="0"/>
              <a:t>: Who is the best basketball team in the NBA</a:t>
            </a:r>
            <a:r>
              <a:rPr lang="en-US" sz="1400" dirty="0" smtClean="0"/>
              <a:t>?</a:t>
            </a:r>
          </a:p>
          <a:p>
            <a:pPr marL="457200" lvl="2" indent="0">
              <a:buNone/>
            </a:pPr>
            <a:r>
              <a:rPr lang="en-US" sz="1400" dirty="0" smtClean="0"/>
              <a:t>THESIS</a:t>
            </a:r>
            <a:r>
              <a:rPr lang="en-US" sz="1400" dirty="0"/>
              <a:t>: </a:t>
            </a:r>
            <a:r>
              <a:rPr lang="en-US" sz="1400" dirty="0">
                <a:solidFill>
                  <a:srgbClr val="FF0000"/>
                </a:solidFill>
              </a:rPr>
              <a:t>The best basketball team in the NBA </a:t>
            </a:r>
            <a:r>
              <a:rPr lang="en-US" sz="1400" dirty="0">
                <a:solidFill>
                  <a:schemeClr val="tx1"/>
                </a:solidFill>
              </a:rPr>
              <a:t>is the </a:t>
            </a:r>
            <a:r>
              <a:rPr lang="en-US" sz="1400" dirty="0">
                <a:solidFill>
                  <a:srgbClr val="80B606"/>
                </a:solidFill>
              </a:rPr>
              <a:t>Golden State Warriors </a:t>
            </a:r>
            <a:r>
              <a:rPr lang="en-US" sz="1400" dirty="0"/>
              <a:t>because they </a:t>
            </a:r>
            <a:r>
              <a:rPr lang="en-US" sz="1400" dirty="0">
                <a:solidFill>
                  <a:srgbClr val="E29F1D"/>
                </a:solidFill>
              </a:rPr>
              <a:t>have some of the best players in the league</a:t>
            </a:r>
            <a:r>
              <a:rPr lang="en-US" sz="1400" dirty="0"/>
              <a:t>, they have a </a:t>
            </a:r>
            <a:r>
              <a:rPr lang="en-US" sz="1400" dirty="0">
                <a:solidFill>
                  <a:srgbClr val="E29F1D"/>
                </a:solidFill>
              </a:rPr>
              <a:t>good coaching staff</a:t>
            </a:r>
            <a:r>
              <a:rPr lang="en-US" sz="1400" dirty="0"/>
              <a:t>, and they have </a:t>
            </a:r>
            <a:r>
              <a:rPr lang="en-US" sz="1400" dirty="0">
                <a:solidFill>
                  <a:srgbClr val="E29F1D"/>
                </a:solidFill>
              </a:rPr>
              <a:t>won three titles in the last four years. </a:t>
            </a:r>
            <a:endParaRPr lang="en-US" sz="1400" dirty="0" smtClean="0">
              <a:solidFill>
                <a:srgbClr val="E29F1D"/>
              </a:solidFill>
            </a:endParaRPr>
          </a:p>
          <a:p>
            <a:pPr marL="457200" lvl="2" indent="0">
              <a:buNone/>
            </a:pPr>
            <a:endParaRPr lang="en-US" sz="1400" dirty="0"/>
          </a:p>
          <a:p>
            <a:pPr marL="685800" lvl="1" indent="-457200">
              <a:buFont typeface="+mj-lt"/>
              <a:buAutoNum type="arabicPeriod"/>
            </a:pPr>
            <a:r>
              <a:rPr lang="en-US" sz="1900" dirty="0" smtClean="0"/>
              <a:t>Then you should use transitions such as first, second, and lastly when discussing your 3 reasons throughout your paragraph.</a:t>
            </a:r>
          </a:p>
          <a:p>
            <a:pPr marL="685800" lvl="1" indent="-457200">
              <a:buFont typeface="+mj-lt"/>
              <a:buAutoNum type="arabicPeriod"/>
            </a:pPr>
            <a:r>
              <a:rPr lang="en-US" sz="1900" dirty="0" smtClean="0"/>
              <a:t>As you introduce your evidence (quotes), make sure to use </a:t>
            </a:r>
            <a:r>
              <a:rPr lang="en-US" sz="1900" u="sng" dirty="0" smtClean="0">
                <a:solidFill>
                  <a:schemeClr val="accent6"/>
                </a:solidFill>
              </a:rPr>
              <a:t>introductory phrases</a:t>
            </a:r>
            <a:r>
              <a:rPr lang="en-US" sz="1900" dirty="0" smtClean="0"/>
              <a:t> like we are going to be discussing today!</a:t>
            </a:r>
          </a:p>
          <a:p>
            <a:pPr marL="685800" lvl="1" indent="-457200">
              <a:buFont typeface="+mj-lt"/>
              <a:buAutoNum type="arabicPeriod"/>
            </a:pPr>
            <a:r>
              <a:rPr lang="en-US" sz="1900" dirty="0" smtClean="0"/>
              <a:t>Have a concluding sentence in your paragraph that restates your thesis.</a:t>
            </a:r>
            <a:endParaRPr lang="en-US" sz="1900" dirty="0"/>
          </a:p>
        </p:txBody>
      </p:sp>
    </p:spTree>
    <p:extLst>
      <p:ext uri="{BB962C8B-B14F-4D97-AF65-F5344CB8AC3E}">
        <p14:creationId xmlns:p14="http://schemas.microsoft.com/office/powerpoint/2010/main" val="36339020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an GREAT paragraph</a:t>
            </a:r>
            <a:br>
              <a:rPr lang="en-US" dirty="0" smtClean="0"/>
            </a:br>
            <a:endParaRPr lang="en-US" dirty="0"/>
          </a:p>
        </p:txBody>
      </p:sp>
      <p:sp>
        <p:nvSpPr>
          <p:cNvPr id="3" name="Content Placeholder 2"/>
          <p:cNvSpPr>
            <a:spLocks noGrp="1"/>
          </p:cNvSpPr>
          <p:nvPr>
            <p:ph idx="1"/>
          </p:nvPr>
        </p:nvSpPr>
        <p:spPr>
          <a:xfrm>
            <a:off x="52076" y="1203842"/>
            <a:ext cx="8303413" cy="4489489"/>
          </a:xfrm>
        </p:spPr>
        <p:txBody>
          <a:bodyPr>
            <a:normAutofit fontScale="85000" lnSpcReduction="20000"/>
          </a:bodyPr>
          <a:lstStyle/>
          <a:p>
            <a:r>
              <a:rPr lang="en-US" sz="1500" b="1" dirty="0"/>
              <a:t>Prompt: </a:t>
            </a:r>
            <a:r>
              <a:rPr lang="en-US" sz="1500" dirty="0"/>
              <a:t>Do Ove and his wife see eye to eye? Identify and </a:t>
            </a:r>
            <a:r>
              <a:rPr lang="en-US" sz="1500" dirty="0" smtClean="0"/>
              <a:t>explain </a:t>
            </a:r>
            <a:r>
              <a:rPr lang="en-US" sz="1500" u="sng" dirty="0"/>
              <a:t>three things </a:t>
            </a:r>
            <a:r>
              <a:rPr lang="en-US" sz="1500" dirty="0"/>
              <a:t>that were mentioned in the chapter that </a:t>
            </a:r>
            <a:r>
              <a:rPr lang="en-US" sz="1500" dirty="0" smtClean="0"/>
              <a:t>seem </a:t>
            </a:r>
            <a:r>
              <a:rPr lang="en-US" sz="1500" dirty="0"/>
              <a:t>to prove your opinion to be true. </a:t>
            </a:r>
            <a:endParaRPr lang="en-US" sz="1500" dirty="0" smtClean="0"/>
          </a:p>
          <a:p>
            <a:pPr marL="0" indent="0">
              <a:buNone/>
            </a:pPr>
            <a:r>
              <a:rPr lang="en-US" sz="1500" dirty="0" smtClean="0"/>
              <a:t>	</a:t>
            </a:r>
            <a:r>
              <a:rPr lang="en-US" dirty="0"/>
              <a:t>O</a:t>
            </a:r>
            <a:r>
              <a:rPr lang="en-US" dirty="0">
                <a:solidFill>
                  <a:srgbClr val="660066"/>
                </a:solidFill>
              </a:rPr>
              <a:t>ve and his wife do see eye to eye because he does random acts of kindness for her, he made a little heater just for her in the winter, and he is willing to wear the suit she likes out of respect for her. </a:t>
            </a:r>
            <a:r>
              <a:rPr lang="en-US" i="1" dirty="0">
                <a:solidFill>
                  <a:schemeClr val="accent6"/>
                </a:solidFill>
              </a:rPr>
              <a:t>The first example </a:t>
            </a:r>
            <a:r>
              <a:rPr lang="en-US" i="1" dirty="0">
                <a:solidFill>
                  <a:schemeClr val="accent5"/>
                </a:solidFill>
              </a:rPr>
              <a:t>of Ove and his wife getting along is when Ove states that he makes her coffee every morning,  </a:t>
            </a:r>
            <a:r>
              <a:rPr lang="en-US" dirty="0"/>
              <a:t>“Ove had risen at a quarter to six. Made coffee for his wife and himself” (Backman 25).  Ove wouldn’t have done this act of kindness for his wife if he didn’t get along with her. </a:t>
            </a:r>
            <a:r>
              <a:rPr lang="en-US" dirty="0">
                <a:solidFill>
                  <a:srgbClr val="A3A101"/>
                </a:solidFill>
              </a:rPr>
              <a:t>Secondly, </a:t>
            </a:r>
            <a:r>
              <a:rPr lang="en-US" dirty="0"/>
              <a:t>Ove is willing to listen to his wife’s needs. For example, in the winter </a:t>
            </a:r>
            <a:r>
              <a:rPr lang="en-US" dirty="0" err="1"/>
              <a:t>Ove’s</a:t>
            </a:r>
            <a:r>
              <a:rPr lang="en-US" dirty="0"/>
              <a:t> wife likes the house warm, but he does not</a:t>
            </a:r>
            <a:r>
              <a:rPr lang="en-US" i="1" dirty="0">
                <a:solidFill>
                  <a:srgbClr val="F7901E"/>
                </a:solidFill>
              </a:rPr>
              <a:t>. However, because they get along Ove is willing to make a small heater for his wife and</a:t>
            </a:r>
            <a:r>
              <a:rPr lang="en-US" dirty="0">
                <a:solidFill>
                  <a:srgbClr val="F7901E"/>
                </a:solidFill>
              </a:rPr>
              <a:t>, </a:t>
            </a:r>
            <a:r>
              <a:rPr lang="en-US" dirty="0"/>
              <a:t>“. . .it runs for thirty minutes on the little battery Ove has hooked it up to and his wife keeps it on her side of the bed” (Backman 25).  This helps so she won’t sneakily try to turn up the radiators and to help her stay warm in the winter. </a:t>
            </a:r>
            <a:r>
              <a:rPr lang="en-US" dirty="0">
                <a:solidFill>
                  <a:srgbClr val="A3A101"/>
                </a:solidFill>
              </a:rPr>
              <a:t>Lastly, </a:t>
            </a:r>
            <a:r>
              <a:rPr lang="en-US" dirty="0"/>
              <a:t>Ove is willing to wear the suit she likes out of respect for her. </a:t>
            </a:r>
            <a:r>
              <a:rPr lang="en-US" i="1" dirty="0">
                <a:solidFill>
                  <a:srgbClr val="F7901E"/>
                </a:solidFill>
              </a:rPr>
              <a:t>When Ove goes to see her he makes sure he has it on even </a:t>
            </a:r>
            <a:r>
              <a:rPr lang="en-US" i="1" dirty="0" smtClean="0">
                <a:solidFill>
                  <a:srgbClr val="F7901E"/>
                </a:solidFill>
              </a:rPr>
              <a:t>though</a:t>
            </a:r>
            <a:r>
              <a:rPr lang="en-US" i="1" dirty="0" smtClean="0"/>
              <a:t> </a:t>
            </a:r>
            <a:r>
              <a:rPr lang="en-US" dirty="0" smtClean="0"/>
              <a:t>“. . . he is of the opinion hat only posers wear their best suits on the weekdays. But this morning he </a:t>
            </a:r>
            <a:r>
              <a:rPr lang="en-US" dirty="0"/>
              <a:t>decided to make an exception” (Backman 26). Ove goes against what he personally believes for her sake. </a:t>
            </a:r>
            <a:r>
              <a:rPr lang="en-US" dirty="0">
                <a:solidFill>
                  <a:srgbClr val="A3A101"/>
                </a:solidFill>
              </a:rPr>
              <a:t>In conclusion</a:t>
            </a:r>
            <a:r>
              <a:rPr lang="en-US" dirty="0"/>
              <a:t>, </a:t>
            </a:r>
            <a:r>
              <a:rPr lang="en-US" dirty="0">
                <a:solidFill>
                  <a:srgbClr val="660066"/>
                </a:solidFill>
              </a:rPr>
              <a:t>Ove and his wife do see eye to eye because he does kind things for her, looks out for her in the winter, and dresses the way she prefers. </a:t>
            </a:r>
          </a:p>
        </p:txBody>
      </p:sp>
      <p:sp>
        <p:nvSpPr>
          <p:cNvPr id="4" name="TextBox 3"/>
          <p:cNvSpPr txBox="1"/>
          <p:nvPr/>
        </p:nvSpPr>
        <p:spPr>
          <a:xfrm>
            <a:off x="175162" y="5844794"/>
            <a:ext cx="2306791" cy="923330"/>
          </a:xfrm>
          <a:prstGeom prst="rect">
            <a:avLst/>
          </a:prstGeom>
          <a:noFill/>
        </p:spPr>
        <p:txBody>
          <a:bodyPr wrap="none" rtlCol="0">
            <a:spAutoFit/>
          </a:bodyPr>
          <a:lstStyle/>
          <a:p>
            <a:r>
              <a:rPr lang="en-US" sz="1200" dirty="0">
                <a:solidFill>
                  <a:srgbClr val="660066"/>
                </a:solidFill>
              </a:rPr>
              <a:t>Purple</a:t>
            </a:r>
            <a:r>
              <a:rPr lang="en-US" sz="1200" dirty="0"/>
              <a:t> – thesis/restated thesis</a:t>
            </a:r>
          </a:p>
          <a:p>
            <a:r>
              <a:rPr lang="en-US" sz="1200" dirty="0">
                <a:solidFill>
                  <a:schemeClr val="accent6"/>
                </a:solidFill>
              </a:rPr>
              <a:t>Green</a:t>
            </a:r>
            <a:r>
              <a:rPr lang="en-US" sz="1200" dirty="0"/>
              <a:t> – </a:t>
            </a:r>
            <a:r>
              <a:rPr lang="en-US" sz="1200" dirty="0" smtClean="0"/>
              <a:t>transitions</a:t>
            </a:r>
            <a:endParaRPr lang="en-US" sz="1200" dirty="0"/>
          </a:p>
          <a:p>
            <a:r>
              <a:rPr lang="en-US" sz="1200" i="1" dirty="0">
                <a:solidFill>
                  <a:srgbClr val="F7901E"/>
                </a:solidFill>
              </a:rPr>
              <a:t>Italics</a:t>
            </a:r>
            <a:r>
              <a:rPr lang="en-US" sz="1200" dirty="0"/>
              <a:t> – introductory phrases</a:t>
            </a:r>
          </a:p>
          <a:p>
            <a:endParaRPr lang="en-US" dirty="0"/>
          </a:p>
        </p:txBody>
      </p:sp>
    </p:spTree>
    <p:extLst>
      <p:ext uri="{BB962C8B-B14F-4D97-AF65-F5344CB8AC3E}">
        <p14:creationId xmlns:p14="http://schemas.microsoft.com/office/powerpoint/2010/main" val="17507711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9601" y="685800"/>
            <a:ext cx="5447637" cy="886968"/>
          </a:xfrm>
        </p:spPr>
        <p:txBody>
          <a:bodyPr>
            <a:normAutofit fontScale="90000"/>
          </a:bodyPr>
          <a:lstStyle/>
          <a:p>
            <a:r>
              <a:rPr lang="en-US" dirty="0" smtClean="0"/>
              <a:t>Introductory Phrases</a:t>
            </a:r>
            <a:br>
              <a:rPr lang="en-US" dirty="0" smtClean="0"/>
            </a:br>
            <a:r>
              <a:rPr lang="en-US" sz="1600" dirty="0" smtClean="0"/>
              <a:t>What are they? </a:t>
            </a:r>
            <a:br>
              <a:rPr lang="en-US" sz="1600" dirty="0" smtClean="0"/>
            </a:br>
            <a:r>
              <a:rPr lang="en-US" sz="1600" dirty="0" smtClean="0"/>
              <a:t>Why do we need them?</a:t>
            </a:r>
            <a:endParaRPr lang="en-US" sz="1600" dirty="0"/>
          </a:p>
        </p:txBody>
      </p:sp>
      <p:sp>
        <p:nvSpPr>
          <p:cNvPr id="3" name="Content Placeholder 2"/>
          <p:cNvSpPr>
            <a:spLocks noGrp="1"/>
          </p:cNvSpPr>
          <p:nvPr>
            <p:ph idx="1"/>
          </p:nvPr>
        </p:nvSpPr>
        <p:spPr/>
        <p:txBody>
          <a:bodyPr>
            <a:normAutofit/>
          </a:bodyPr>
          <a:lstStyle/>
          <a:p>
            <a:r>
              <a:rPr lang="en-US" dirty="0" smtClean="0"/>
              <a:t>They are words or phrases that introduce your evidence. Therefore, they will always go </a:t>
            </a:r>
            <a:r>
              <a:rPr lang="en-US" b="1" dirty="0" smtClean="0"/>
              <a:t>before</a:t>
            </a:r>
            <a:r>
              <a:rPr lang="en-US" dirty="0" smtClean="0"/>
              <a:t> your evidence.</a:t>
            </a:r>
          </a:p>
          <a:p>
            <a:endParaRPr lang="en-US" dirty="0" smtClean="0"/>
          </a:p>
          <a:p>
            <a:r>
              <a:rPr lang="en-US" dirty="0" smtClean="0"/>
              <a:t>We need them because they give</a:t>
            </a:r>
            <a:r>
              <a:rPr lang="en-US" b="1" dirty="0" smtClean="0"/>
              <a:t> context </a:t>
            </a:r>
            <a:r>
              <a:rPr lang="en-US" dirty="0" smtClean="0"/>
              <a:t>to your piece of evidence.</a:t>
            </a:r>
          </a:p>
          <a:p>
            <a:endParaRPr lang="en-US" dirty="0" smtClean="0"/>
          </a:p>
        </p:txBody>
      </p:sp>
    </p:spTree>
    <p:extLst>
      <p:ext uri="{BB962C8B-B14F-4D97-AF65-F5344CB8AC3E}">
        <p14:creationId xmlns:p14="http://schemas.microsoft.com/office/powerpoint/2010/main" val="27636447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4 WAYS TO INTRODUCE QUOTES:</a:t>
            </a:r>
            <a:endParaRPr lang="en-US" dirty="0"/>
          </a:p>
        </p:txBody>
      </p:sp>
      <p:sp>
        <p:nvSpPr>
          <p:cNvPr id="3" name="Content Placeholder 2"/>
          <p:cNvSpPr>
            <a:spLocks noGrp="1"/>
          </p:cNvSpPr>
          <p:nvPr>
            <p:ph idx="1"/>
          </p:nvPr>
        </p:nvSpPr>
        <p:spPr/>
        <p:txBody>
          <a:bodyPr>
            <a:normAutofit/>
          </a:bodyPr>
          <a:lstStyle/>
          <a:p>
            <a:r>
              <a:rPr lang="en-US" b="1" dirty="0" smtClean="0"/>
              <a:t>1. Begin a </a:t>
            </a:r>
            <a:r>
              <a:rPr lang="en-US" b="1" dirty="0"/>
              <a:t>sentence with your own words, then complete it with quoted </a:t>
            </a:r>
            <a:r>
              <a:rPr lang="en-US" b="1" dirty="0" smtClean="0"/>
              <a:t>words.</a:t>
            </a:r>
          </a:p>
          <a:p>
            <a:endParaRPr lang="en-US" dirty="0" smtClean="0"/>
          </a:p>
          <a:p>
            <a:pPr marL="68580" indent="0">
              <a:buNone/>
            </a:pPr>
            <a:r>
              <a:rPr lang="en-US" dirty="0" smtClean="0"/>
              <a:t>EXAMPLE: </a:t>
            </a:r>
            <a:r>
              <a:rPr lang="en-US" u="sng" dirty="0" smtClean="0"/>
              <a:t>Even though the man stated that the </a:t>
            </a:r>
            <a:r>
              <a:rPr lang="en-US" dirty="0" smtClean="0"/>
              <a:t>“old timer was right,” when he told him not to travel alone, he knew it was too late for him now (London 12). </a:t>
            </a:r>
          </a:p>
          <a:p>
            <a:pPr marL="68580" indent="0">
              <a:buNone/>
            </a:pPr>
            <a:endParaRPr lang="en-US" dirty="0" smtClean="0"/>
          </a:p>
          <a:p>
            <a:pPr marL="68580" indent="0">
              <a:buNone/>
            </a:pPr>
            <a:r>
              <a:rPr lang="en-US" dirty="0" smtClean="0"/>
              <a:t>EXAMPLE: </a:t>
            </a:r>
            <a:r>
              <a:rPr lang="en-US" u="sng" dirty="0" smtClean="0"/>
              <a:t>Hamlet's </a:t>
            </a:r>
            <a:r>
              <a:rPr lang="en-US" u="sng" dirty="0"/>
              <a:t>task is to avenge a </a:t>
            </a:r>
            <a:r>
              <a:rPr lang="en-US" dirty="0"/>
              <a:t>"foul and most unnatural murder" (Shakespeare 925). </a:t>
            </a:r>
          </a:p>
          <a:p>
            <a:pPr marL="68580" indent="0">
              <a:buNone/>
            </a:pPr>
            <a:endParaRPr lang="en-US" dirty="0"/>
          </a:p>
        </p:txBody>
      </p:sp>
    </p:spTree>
    <p:extLst>
      <p:ext uri="{BB962C8B-B14F-4D97-AF65-F5344CB8AC3E}">
        <p14:creationId xmlns:p14="http://schemas.microsoft.com/office/powerpoint/2010/main" val="30767343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4 WAYS TO INTRODUCE QUOTES:</a:t>
            </a:r>
            <a:endParaRPr lang="en-US" dirty="0"/>
          </a:p>
        </p:txBody>
      </p:sp>
      <p:sp>
        <p:nvSpPr>
          <p:cNvPr id="3" name="Content Placeholder 2"/>
          <p:cNvSpPr>
            <a:spLocks noGrp="1"/>
          </p:cNvSpPr>
          <p:nvPr>
            <p:ph idx="1"/>
          </p:nvPr>
        </p:nvSpPr>
        <p:spPr/>
        <p:txBody>
          <a:bodyPr>
            <a:normAutofit/>
          </a:bodyPr>
          <a:lstStyle/>
          <a:p>
            <a:r>
              <a:rPr lang="en-US" b="1" dirty="0"/>
              <a:t>2</a:t>
            </a:r>
            <a:r>
              <a:rPr lang="en-US" b="1" dirty="0" smtClean="0"/>
              <a:t>. Quote an autho</a:t>
            </a:r>
            <a:r>
              <a:rPr lang="en-US" b="1" dirty="0"/>
              <a:t>r</a:t>
            </a:r>
            <a:r>
              <a:rPr lang="en-US" b="1" dirty="0" smtClean="0"/>
              <a:t> by naming </a:t>
            </a:r>
            <a:r>
              <a:rPr lang="en-US" b="1" dirty="0"/>
              <a:t>the source, followed by a </a:t>
            </a:r>
            <a:r>
              <a:rPr lang="en-US" b="1" dirty="0" smtClean="0"/>
              <a:t>comma</a:t>
            </a:r>
          </a:p>
          <a:p>
            <a:endParaRPr lang="en-US" dirty="0" smtClean="0"/>
          </a:p>
          <a:p>
            <a:pPr marL="68580" indent="0">
              <a:buNone/>
            </a:pPr>
            <a:r>
              <a:rPr lang="en-US" dirty="0"/>
              <a:t>EXAMPLE</a:t>
            </a:r>
            <a:r>
              <a:rPr lang="en-US" dirty="0" smtClean="0"/>
              <a:t>:</a:t>
            </a:r>
          </a:p>
          <a:p>
            <a:pPr marL="411480" indent="-342900"/>
            <a:r>
              <a:rPr lang="en-US" u="sng" dirty="0"/>
              <a:t>According to Smith</a:t>
            </a:r>
            <a:r>
              <a:rPr lang="en-US" dirty="0"/>
              <a:t>, "</a:t>
            </a:r>
            <a:r>
              <a:rPr lang="en-US" dirty="0">
                <a:solidFill>
                  <a:schemeClr val="accent2">
                    <a:lumMod val="50000"/>
                    <a:lumOff val="50000"/>
                  </a:schemeClr>
                </a:solidFill>
              </a:rPr>
              <a:t>[W]</a:t>
            </a:r>
            <a:r>
              <a:rPr lang="en-US" dirty="0" err="1"/>
              <a:t>riting</a:t>
            </a:r>
            <a:r>
              <a:rPr lang="en-US" dirty="0"/>
              <a:t> is fun" (215). </a:t>
            </a:r>
          </a:p>
          <a:p>
            <a:r>
              <a:rPr lang="en-US" u="sng" dirty="0"/>
              <a:t>In Smith's words</a:t>
            </a:r>
            <a:r>
              <a:rPr lang="en-US" dirty="0"/>
              <a:t>, </a:t>
            </a:r>
            <a:r>
              <a:rPr lang="en-US" dirty="0" smtClean="0"/>
              <a:t>“</a:t>
            </a:r>
            <a:r>
              <a:rPr lang="en-US" dirty="0" smtClean="0">
                <a:solidFill>
                  <a:srgbClr val="B050D7"/>
                </a:solidFill>
              </a:rPr>
              <a:t>. </a:t>
            </a:r>
            <a:r>
              <a:rPr lang="en-US" dirty="0">
                <a:solidFill>
                  <a:srgbClr val="B050D7"/>
                </a:solidFill>
              </a:rPr>
              <a:t>. . </a:t>
            </a:r>
            <a:r>
              <a:rPr lang="en-US" dirty="0" smtClean="0"/>
              <a:t>she wasn’t aware of the damages” (10).</a:t>
            </a:r>
            <a:endParaRPr lang="en-US" dirty="0"/>
          </a:p>
          <a:p>
            <a:r>
              <a:rPr lang="en-US" u="sng" dirty="0"/>
              <a:t>In Smith's view</a:t>
            </a:r>
            <a:r>
              <a:rPr lang="en-US" u="sng" dirty="0" smtClean="0"/>
              <a:t>,</a:t>
            </a:r>
            <a:r>
              <a:rPr lang="en-US" dirty="0" smtClean="0"/>
              <a:t> “</a:t>
            </a:r>
            <a:r>
              <a:rPr lang="en-US" dirty="0" smtClean="0">
                <a:solidFill>
                  <a:srgbClr val="B050D7"/>
                </a:solidFill>
              </a:rPr>
              <a:t>T</a:t>
            </a:r>
            <a:r>
              <a:rPr lang="en-US" dirty="0" smtClean="0"/>
              <a:t>he corporation did what it could” (12). </a:t>
            </a:r>
            <a:endParaRPr lang="en-US" dirty="0"/>
          </a:p>
        </p:txBody>
      </p:sp>
      <p:sp>
        <p:nvSpPr>
          <p:cNvPr id="4" name="Down Arrow 3"/>
          <p:cNvSpPr/>
          <p:nvPr/>
        </p:nvSpPr>
        <p:spPr>
          <a:xfrm>
            <a:off x="5090644" y="3317460"/>
            <a:ext cx="350323" cy="602179"/>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526047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4 WAYS TO INTRODUCE QUOTES:</a:t>
            </a:r>
            <a:endParaRPr lang="en-US" dirty="0"/>
          </a:p>
        </p:txBody>
      </p:sp>
      <p:sp>
        <p:nvSpPr>
          <p:cNvPr id="3" name="Content Placeholder 2"/>
          <p:cNvSpPr>
            <a:spLocks noGrp="1"/>
          </p:cNvSpPr>
          <p:nvPr>
            <p:ph sz="half" idx="1"/>
          </p:nvPr>
        </p:nvSpPr>
        <p:spPr>
          <a:xfrm>
            <a:off x="217136" y="1142912"/>
            <a:ext cx="7632308" cy="1287702"/>
          </a:xfrm>
        </p:spPr>
        <p:txBody>
          <a:bodyPr>
            <a:normAutofit/>
          </a:bodyPr>
          <a:lstStyle/>
          <a:p>
            <a:r>
              <a:rPr lang="en-US" dirty="0"/>
              <a:t>3</a:t>
            </a:r>
            <a:r>
              <a:rPr lang="en-US" dirty="0" smtClean="0"/>
              <a:t>. </a:t>
            </a:r>
            <a:r>
              <a:rPr lang="en-US" b="1" dirty="0" smtClean="0"/>
              <a:t>Use </a:t>
            </a:r>
            <a:r>
              <a:rPr lang="en-US" b="1" dirty="0"/>
              <a:t>a descriptive verb, followed by a comma. </a:t>
            </a:r>
            <a:r>
              <a:rPr lang="en-US" sz="2000" dirty="0"/>
              <a:t>Avoid using </a:t>
            </a:r>
            <a:r>
              <a:rPr lang="en-US" sz="2000" u="sng" dirty="0"/>
              <a:t>says</a:t>
            </a:r>
            <a:r>
              <a:rPr lang="en-US" sz="2000" dirty="0"/>
              <a:t> unless the words were originally spoken aloud, for instance, during an interview. </a:t>
            </a:r>
          </a:p>
          <a:p>
            <a:endParaRPr lang="en-US" dirty="0" smtClean="0"/>
          </a:p>
          <a:p>
            <a:pPr marL="68580" indent="0">
              <a:buNone/>
            </a:pPr>
            <a:endParaRPr lang="en-US" dirty="0"/>
          </a:p>
        </p:txBody>
      </p:sp>
      <p:sp>
        <p:nvSpPr>
          <p:cNvPr id="6" name="Content Placeholder 5"/>
          <p:cNvSpPr>
            <a:spLocks noGrp="1"/>
          </p:cNvSpPr>
          <p:nvPr>
            <p:ph sz="half" idx="15"/>
          </p:nvPr>
        </p:nvSpPr>
        <p:spPr>
          <a:xfrm>
            <a:off x="82508" y="2227627"/>
            <a:ext cx="3657600" cy="4140200"/>
          </a:xfrm>
        </p:spPr>
        <p:txBody>
          <a:bodyPr>
            <a:normAutofit fontScale="70000" lnSpcReduction="20000"/>
          </a:bodyPr>
          <a:lstStyle/>
          <a:p>
            <a:pPr marL="68580" indent="0">
              <a:buNone/>
            </a:pPr>
            <a:endParaRPr lang="en-US" b="1" dirty="0" smtClean="0"/>
          </a:p>
          <a:p>
            <a:pPr marL="68580" indent="0">
              <a:lnSpc>
                <a:spcPct val="70000"/>
              </a:lnSpc>
              <a:buNone/>
            </a:pPr>
            <a:r>
              <a:rPr lang="en-US" b="1" dirty="0" smtClean="0"/>
              <a:t>EXAMPLE:</a:t>
            </a:r>
          </a:p>
          <a:p>
            <a:pPr marL="68580" indent="0">
              <a:lnSpc>
                <a:spcPct val="70000"/>
              </a:lnSpc>
              <a:buNone/>
            </a:pPr>
            <a:r>
              <a:rPr lang="en-US" dirty="0" smtClean="0"/>
              <a:t> </a:t>
            </a:r>
            <a:r>
              <a:rPr lang="en-US" dirty="0"/>
              <a:t>Smith states, "This book is terrific" (102). </a:t>
            </a:r>
          </a:p>
          <a:p>
            <a:pPr>
              <a:lnSpc>
                <a:spcPct val="70000"/>
              </a:lnSpc>
            </a:pPr>
            <a:r>
              <a:rPr lang="en-US" dirty="0"/>
              <a:t>Smith remarks, " . . . </a:t>
            </a:r>
          </a:p>
          <a:p>
            <a:pPr>
              <a:lnSpc>
                <a:spcPct val="70000"/>
              </a:lnSpc>
            </a:pPr>
            <a:r>
              <a:rPr lang="en-US" dirty="0"/>
              <a:t>Smith writes, " . . . </a:t>
            </a:r>
          </a:p>
          <a:p>
            <a:pPr>
              <a:lnSpc>
                <a:spcPct val="70000"/>
              </a:lnSpc>
            </a:pPr>
            <a:r>
              <a:rPr lang="en-US" dirty="0"/>
              <a:t>Smith notes, " . . . </a:t>
            </a:r>
          </a:p>
          <a:p>
            <a:pPr>
              <a:lnSpc>
                <a:spcPct val="70000"/>
              </a:lnSpc>
            </a:pPr>
            <a:r>
              <a:rPr lang="en-US" dirty="0"/>
              <a:t>Smith comments, " . . . </a:t>
            </a:r>
          </a:p>
          <a:p>
            <a:pPr>
              <a:lnSpc>
                <a:spcPct val="70000"/>
              </a:lnSpc>
            </a:pPr>
            <a:r>
              <a:rPr lang="en-US" dirty="0"/>
              <a:t>Smith observes, " . . . </a:t>
            </a:r>
          </a:p>
          <a:p>
            <a:pPr>
              <a:lnSpc>
                <a:spcPct val="70000"/>
              </a:lnSpc>
            </a:pPr>
            <a:r>
              <a:rPr lang="en-US" dirty="0"/>
              <a:t>Smith concludes, " . . . </a:t>
            </a:r>
          </a:p>
          <a:p>
            <a:pPr>
              <a:lnSpc>
                <a:spcPct val="70000"/>
              </a:lnSpc>
            </a:pPr>
            <a:r>
              <a:rPr lang="en-US" dirty="0"/>
              <a:t>Smith reports, " . . . </a:t>
            </a:r>
          </a:p>
          <a:p>
            <a:pPr>
              <a:lnSpc>
                <a:spcPct val="70000"/>
              </a:lnSpc>
            </a:pPr>
            <a:r>
              <a:rPr lang="en-US" dirty="0"/>
              <a:t>Smith maintains, " . . . </a:t>
            </a:r>
          </a:p>
          <a:p>
            <a:pPr>
              <a:lnSpc>
                <a:spcPct val="70000"/>
              </a:lnSpc>
            </a:pPr>
            <a:r>
              <a:rPr lang="en-US" dirty="0"/>
              <a:t>Smith adds, " . . </a:t>
            </a:r>
            <a:r>
              <a:rPr lang="en-US" dirty="0" smtClean="0"/>
              <a:t>.</a:t>
            </a:r>
          </a:p>
          <a:p>
            <a:pPr marL="68580" indent="0">
              <a:buNone/>
            </a:pPr>
            <a:endParaRPr lang="en-US" dirty="0"/>
          </a:p>
        </p:txBody>
      </p:sp>
      <p:sp>
        <p:nvSpPr>
          <p:cNvPr id="5" name="Content Placeholder 4"/>
          <p:cNvSpPr>
            <a:spLocks noGrp="1"/>
          </p:cNvSpPr>
          <p:nvPr>
            <p:ph sz="half" idx="16"/>
          </p:nvPr>
        </p:nvSpPr>
        <p:spPr>
          <a:xfrm>
            <a:off x="3740108" y="2649588"/>
            <a:ext cx="5028936" cy="3251768"/>
          </a:xfrm>
        </p:spPr>
        <p:txBody>
          <a:bodyPr>
            <a:normAutofit fontScale="77500" lnSpcReduction="20000"/>
          </a:bodyPr>
          <a:lstStyle/>
          <a:p>
            <a:pPr marL="68580" indent="0">
              <a:buNone/>
            </a:pPr>
            <a:r>
              <a:rPr lang="en-US" dirty="0"/>
              <a:t>If your lead-in to the quotation ends in </a:t>
            </a:r>
            <a:r>
              <a:rPr lang="en-US" b="1" dirty="0"/>
              <a:t>that or as, don't follow it with a comma</a:t>
            </a:r>
            <a:r>
              <a:rPr lang="en-US" dirty="0"/>
              <a:t>. The first letter of the quotation should be lower case. </a:t>
            </a:r>
          </a:p>
          <a:p>
            <a:pPr marL="68580" indent="0">
              <a:buNone/>
            </a:pPr>
            <a:r>
              <a:rPr lang="en-US" dirty="0"/>
              <a:t>Smith points out that "millions of students would like to burn this book" (53). </a:t>
            </a:r>
          </a:p>
          <a:p>
            <a:r>
              <a:rPr lang="en-US" dirty="0"/>
              <a:t>Smith argues that " . . . </a:t>
            </a:r>
          </a:p>
          <a:p>
            <a:r>
              <a:rPr lang="en-US" dirty="0"/>
              <a:t>Smith emphasizes that " . . . </a:t>
            </a:r>
          </a:p>
          <a:p>
            <a:r>
              <a:rPr lang="en-US" dirty="0"/>
              <a:t>Smith interprets the hand washing in </a:t>
            </a:r>
            <a:r>
              <a:rPr lang="en-US" dirty="0" err="1"/>
              <a:t>MacBeth</a:t>
            </a:r>
            <a:r>
              <a:rPr lang="en-US" dirty="0"/>
              <a:t> as "an attempt at absolution" (106). </a:t>
            </a:r>
          </a:p>
          <a:p>
            <a:r>
              <a:rPr lang="en-US" dirty="0"/>
              <a:t>Smith describes the novel as "a celebration of human experience" (233).</a:t>
            </a:r>
          </a:p>
          <a:p>
            <a:endParaRPr lang="en-US" dirty="0"/>
          </a:p>
        </p:txBody>
      </p:sp>
    </p:spTree>
    <p:extLst>
      <p:ext uri="{BB962C8B-B14F-4D97-AF65-F5344CB8AC3E}">
        <p14:creationId xmlns:p14="http://schemas.microsoft.com/office/powerpoint/2010/main" val="25183446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4 WAYS TO INTRODUCE QUOTES:</a:t>
            </a:r>
            <a:endParaRPr lang="en-US" dirty="0"/>
          </a:p>
        </p:txBody>
      </p:sp>
      <p:sp>
        <p:nvSpPr>
          <p:cNvPr id="3" name="Content Placeholder 2"/>
          <p:cNvSpPr>
            <a:spLocks noGrp="1"/>
          </p:cNvSpPr>
          <p:nvPr>
            <p:ph idx="1"/>
          </p:nvPr>
        </p:nvSpPr>
        <p:spPr/>
        <p:txBody>
          <a:bodyPr>
            <a:normAutofit/>
          </a:bodyPr>
          <a:lstStyle/>
          <a:p>
            <a:r>
              <a:rPr lang="en-US" b="1" dirty="0" smtClean="0"/>
              <a:t>4. Give context of the story</a:t>
            </a:r>
          </a:p>
          <a:p>
            <a:endParaRPr lang="en-US" dirty="0" smtClean="0"/>
          </a:p>
          <a:p>
            <a:pPr marL="68580" indent="0">
              <a:buNone/>
            </a:pPr>
            <a:r>
              <a:rPr lang="en-US" dirty="0"/>
              <a:t>EXAMPLE</a:t>
            </a:r>
            <a:r>
              <a:rPr lang="en-US" dirty="0" smtClean="0"/>
              <a:t>:</a:t>
            </a:r>
          </a:p>
          <a:p>
            <a:pPr marL="68580" indent="0">
              <a:buNone/>
            </a:pPr>
            <a:r>
              <a:rPr lang="en-US" u="sng" dirty="0" smtClean="0"/>
              <a:t>In “A Rose for Emily,” Emily has purchased rat poison but doesn’t disclose what it is for even when the druggist </a:t>
            </a:r>
            <a:r>
              <a:rPr lang="en-US" u="sng" dirty="0" smtClean="0"/>
              <a:t>asked</a:t>
            </a:r>
            <a:r>
              <a:rPr lang="en-US" dirty="0" smtClean="0"/>
              <a:t>, “</a:t>
            </a:r>
            <a:r>
              <a:rPr lang="en-US" dirty="0" smtClean="0"/>
              <a:t>Miss Emily just stared at him, her head titled back in order to look him eye for eye, until he looked away and went and got the arsenic and wrapped it up” (Faulkner 4).</a:t>
            </a:r>
            <a:endParaRPr lang="en-US" dirty="0"/>
          </a:p>
          <a:p>
            <a:pPr marL="68580" indent="0">
              <a:buNone/>
            </a:pPr>
            <a:r>
              <a:rPr lang="en-US" dirty="0" smtClean="0"/>
              <a:t> </a:t>
            </a:r>
            <a:endParaRPr lang="en-US" dirty="0"/>
          </a:p>
        </p:txBody>
      </p:sp>
    </p:spTree>
    <p:extLst>
      <p:ext uri="{BB962C8B-B14F-4D97-AF65-F5344CB8AC3E}">
        <p14:creationId xmlns:p14="http://schemas.microsoft.com/office/powerpoint/2010/main" val="34721268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Remember IN-TEXT CITATIONS</a:t>
            </a:r>
            <a:endParaRPr lang="en-US" dirty="0"/>
          </a:p>
        </p:txBody>
      </p:sp>
      <p:sp>
        <p:nvSpPr>
          <p:cNvPr id="3" name="Content Placeholder 2"/>
          <p:cNvSpPr>
            <a:spLocks noGrp="1"/>
          </p:cNvSpPr>
          <p:nvPr>
            <p:ph idx="1"/>
          </p:nvPr>
        </p:nvSpPr>
        <p:spPr>
          <a:xfrm>
            <a:off x="367102" y="1346175"/>
            <a:ext cx="8161094" cy="3011413"/>
          </a:xfrm>
        </p:spPr>
        <p:txBody>
          <a:bodyPr>
            <a:normAutofit fontScale="92500" lnSpcReduction="10000"/>
          </a:bodyPr>
          <a:lstStyle/>
          <a:p>
            <a:pPr marL="68580" indent="0">
              <a:buNone/>
            </a:pPr>
            <a:r>
              <a:rPr lang="en-US" dirty="0" smtClean="0"/>
              <a:t>To do proper in-text citation</a:t>
            </a:r>
          </a:p>
          <a:p>
            <a:r>
              <a:rPr lang="en-US" dirty="0" smtClean="0"/>
              <a:t>Author’s last name</a:t>
            </a:r>
          </a:p>
          <a:p>
            <a:r>
              <a:rPr lang="en-US" dirty="0" smtClean="0"/>
              <a:t>Page number</a:t>
            </a:r>
            <a:endParaRPr lang="en-US" dirty="0"/>
          </a:p>
          <a:p>
            <a:pPr marL="68580" indent="0">
              <a:buNone/>
            </a:pPr>
            <a:r>
              <a:rPr lang="en-US" sz="2800" dirty="0" smtClean="0"/>
              <a:t>Example:</a:t>
            </a:r>
          </a:p>
          <a:p>
            <a:pPr marL="68580" indent="0">
              <a:buNone/>
            </a:pPr>
            <a:r>
              <a:rPr lang="en-US" sz="2800" dirty="0" smtClean="0"/>
              <a:t>“I thought I saw my husband turning from me”(Miller 974).</a:t>
            </a:r>
          </a:p>
        </p:txBody>
      </p:sp>
      <p:sp>
        <p:nvSpPr>
          <p:cNvPr id="5" name="Title 1"/>
          <p:cNvSpPr txBox="1">
            <a:spLocks/>
          </p:cNvSpPr>
          <p:nvPr/>
        </p:nvSpPr>
        <p:spPr>
          <a:xfrm>
            <a:off x="367102" y="4965810"/>
            <a:ext cx="8380047" cy="1345554"/>
          </a:xfrm>
          <a:prstGeom prst="rect">
            <a:avLst/>
          </a:prstGeom>
        </p:spPr>
        <p:txBody>
          <a:bodyPr vert="horz" lIns="91440" tIns="45720" rIns="91440" bIns="45720" rtlCol="0" anchor="t" anchorCtr="0">
            <a:normAutofit fontScale="85000" lnSpcReduction="20000"/>
          </a:bodyPr>
          <a:lstStyle>
            <a:lvl1pPr algn="l" defTabSz="914400" rtl="0" eaLnBrk="1" latinLnBrk="0" hangingPunct="1">
              <a:spcBef>
                <a:spcPct val="0"/>
              </a:spcBef>
              <a:buNone/>
              <a:defRPr sz="3600" b="0" kern="1200">
                <a:solidFill>
                  <a:schemeClr val="accent1"/>
                </a:solidFill>
                <a:latin typeface="+mj-lt"/>
                <a:ea typeface="+mj-ea"/>
                <a:cs typeface="+mj-cs"/>
              </a:defRPr>
            </a:lvl1pPr>
          </a:lstStyle>
          <a:p>
            <a:r>
              <a:rPr lang="en-US" dirty="0" smtClean="0"/>
              <a:t>Also remember that academic writing is in </a:t>
            </a:r>
            <a:r>
              <a:rPr lang="en-US" dirty="0" smtClean="0"/>
              <a:t>THIRD </a:t>
            </a:r>
            <a:r>
              <a:rPr lang="en-US" dirty="0" smtClean="0"/>
              <a:t>PERSON!</a:t>
            </a:r>
          </a:p>
          <a:p>
            <a:r>
              <a:rPr lang="en-US" dirty="0" smtClean="0"/>
              <a:t>(NO = I, me, my, we, us, our, you, etc.</a:t>
            </a:r>
            <a:endParaRPr lang="en-US" dirty="0"/>
          </a:p>
        </p:txBody>
      </p:sp>
    </p:spTree>
    <p:extLst>
      <p:ext uri="{BB962C8B-B14F-4D97-AF65-F5344CB8AC3E}">
        <p14:creationId xmlns:p14="http://schemas.microsoft.com/office/powerpoint/2010/main" val="7975323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1106</TotalTime>
  <Words>988</Words>
  <Application>Microsoft Macintosh PowerPoint</Application>
  <PresentationFormat>On-screen Show (4:3)</PresentationFormat>
  <Paragraphs>89</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Advantage</vt:lpstr>
      <vt:lpstr>Incorporating a Quote</vt:lpstr>
      <vt:lpstr>Review of Prompt Notes  Deciphering a prompt &amp; creating a one paragraph response (8-10 sentences) </vt:lpstr>
      <vt:lpstr>Example of an GREAT paragraph </vt:lpstr>
      <vt:lpstr>Introductory Phrases What are they?  Why do we need them?</vt:lpstr>
      <vt:lpstr>THE 4 WAYS TO INTRODUCE QUOTES:</vt:lpstr>
      <vt:lpstr>THE 4 WAYS TO INTRODUCE QUOTES:</vt:lpstr>
      <vt:lpstr>THE 4 WAYS TO INTRODUCE QUOTES:</vt:lpstr>
      <vt:lpstr>THE 4 WAYS TO INTRODUCE QUOTES:</vt:lpstr>
      <vt:lpstr>Remember IN-TEXT CITATIONS</vt:lpstr>
      <vt:lpstr>Example of an GREAT paragraph </vt:lpstr>
      <vt:lpstr>Practice Prompt:</vt:lpstr>
      <vt:lpstr>Ch. 6-7 Prompt</vt:lpstr>
    </vt:vector>
  </TitlesOfParts>
  <Company>Alpine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Incorporating a Quote</dc:title>
  <dc:creator>Daisy Espinoza</dc:creator>
  <cp:lastModifiedBy>Daisy Espinoza</cp:lastModifiedBy>
  <cp:revision>22</cp:revision>
  <dcterms:created xsi:type="dcterms:W3CDTF">2018-09-18T15:00:33Z</dcterms:created>
  <dcterms:modified xsi:type="dcterms:W3CDTF">2018-09-19T18:37:39Z</dcterms:modified>
</cp:coreProperties>
</file>