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9"/>
  </p:notesMasterIdLst>
  <p:sldIdLst>
    <p:sldId id="263" r:id="rId2"/>
    <p:sldId id="262" r:id="rId3"/>
    <p:sldId id="261" r:id="rId4"/>
    <p:sldId id="256" r:id="rId5"/>
    <p:sldId id="257" r:id="rId6"/>
    <p:sldId id="258" r:id="rId7"/>
    <p:sldId id="259"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140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D1DC2D-A717-B744-BD91-7708D10F5F1A}" type="datetimeFigureOut">
              <a:rPr lang="en-US" smtClean="0"/>
              <a:t>3/29/17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F7E6DB-C526-B146-B9AF-4853E79ADD3B}" type="slidenum">
              <a:rPr lang="en-US" smtClean="0"/>
              <a:t>‹#›</a:t>
            </a:fld>
            <a:endParaRPr lang="en-US"/>
          </a:p>
        </p:txBody>
      </p:sp>
    </p:spTree>
    <p:extLst>
      <p:ext uri="{BB962C8B-B14F-4D97-AF65-F5344CB8AC3E}">
        <p14:creationId xmlns:p14="http://schemas.microsoft.com/office/powerpoint/2010/main" val="13217149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7E6DB-C526-B146-B9AF-4853E79ADD3B}" type="slidenum">
              <a:rPr lang="en-US" smtClean="0"/>
              <a:t>2</a:t>
            </a:fld>
            <a:endParaRPr lang="en-US"/>
          </a:p>
        </p:txBody>
      </p:sp>
    </p:spTree>
    <p:extLst>
      <p:ext uri="{BB962C8B-B14F-4D97-AF65-F5344CB8AC3E}">
        <p14:creationId xmlns:p14="http://schemas.microsoft.com/office/powerpoint/2010/main" val="23994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7E6DB-C526-B146-B9AF-4853E79ADD3B}" type="slidenum">
              <a:rPr lang="en-US" smtClean="0"/>
              <a:t>3</a:t>
            </a:fld>
            <a:endParaRPr lang="en-US"/>
          </a:p>
        </p:txBody>
      </p:sp>
    </p:spTree>
    <p:extLst>
      <p:ext uri="{BB962C8B-B14F-4D97-AF65-F5344CB8AC3E}">
        <p14:creationId xmlns:p14="http://schemas.microsoft.com/office/powerpoint/2010/main" val="4101208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DA364D31-5C7A-4E49-A234-167AC3C3C2E6}" type="datetimeFigureOut">
              <a:rPr lang="en-US" smtClean="0"/>
              <a:t>3/29/17</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DFDDB564-6BF2-4715-AEFE-F19B92BEAAC1}"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A364D31-5C7A-4E49-A234-167AC3C3C2E6}" type="datetimeFigureOut">
              <a:rPr lang="en-US" smtClean="0"/>
              <a:t>3/29/17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FDDB564-6BF2-4715-AEFE-F19B92BEAA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A364D31-5C7A-4E49-A234-167AC3C3C2E6}" type="datetimeFigureOut">
              <a:rPr lang="en-US" smtClean="0"/>
              <a:t>3/29/17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FDDB564-6BF2-4715-AEFE-F19B92BEAAC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A364D31-5C7A-4E49-A234-167AC3C3C2E6}" type="datetimeFigureOut">
              <a:rPr lang="en-US" smtClean="0"/>
              <a:t>3/29/17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FDDB564-6BF2-4715-AEFE-F19B92BEAAC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A364D31-5C7A-4E49-A234-167AC3C3C2E6}" type="datetimeFigureOut">
              <a:rPr lang="en-US" smtClean="0"/>
              <a:t>3/29/17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FDDB564-6BF2-4715-AEFE-F19B92BEAAC1}"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A364D31-5C7A-4E49-A234-167AC3C3C2E6}" type="datetimeFigureOut">
              <a:rPr lang="en-US" smtClean="0"/>
              <a:t>3/29/17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FDDB564-6BF2-4715-AEFE-F19B92BEAAC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A364D31-5C7A-4E49-A234-167AC3C3C2E6}" type="datetimeFigureOut">
              <a:rPr lang="en-US" smtClean="0"/>
              <a:t>3/29/17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FDDB564-6BF2-4715-AEFE-F19B92BEAAC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A364D31-5C7A-4E49-A234-167AC3C3C2E6}" type="datetimeFigureOut">
              <a:rPr lang="en-US" smtClean="0"/>
              <a:t>3/29/17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FDDB564-6BF2-4715-AEFE-F19B92BEAAC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DA364D31-5C7A-4E49-A234-167AC3C3C2E6}" type="datetimeFigureOut">
              <a:rPr lang="en-US" smtClean="0"/>
              <a:t>3/29/17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FDDB564-6BF2-4715-AEFE-F19B92BEAAC1}"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A364D31-5C7A-4E49-A234-167AC3C3C2E6}" type="datetimeFigureOut">
              <a:rPr lang="en-US" smtClean="0"/>
              <a:t>3/29/17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FDDB564-6BF2-4715-AEFE-F19B92BEAAC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DA364D31-5C7A-4E49-A234-167AC3C3C2E6}" type="datetimeFigureOut">
              <a:rPr lang="en-US" smtClean="0"/>
              <a:t>3/29/17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FDDB564-6BF2-4715-AEFE-F19B92BEAAC1}"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A364D31-5C7A-4E49-A234-167AC3C3C2E6}" type="datetimeFigureOut">
              <a:rPr lang="en-US" smtClean="0"/>
              <a:t>3/29/17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FDDB564-6BF2-4715-AEFE-F19B92BEAAC1}"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82840" cy="783102"/>
          </a:xfrm>
        </p:spPr>
        <p:txBody>
          <a:bodyPr>
            <a:noAutofit/>
          </a:bodyPr>
          <a:lstStyle/>
          <a:p>
            <a:pPr algn="ctr"/>
            <a:r>
              <a:rPr lang="en-US" sz="3000" dirty="0" smtClean="0">
                <a:latin typeface="Cambria" pitchFamily="18" charset="0"/>
              </a:rPr>
              <a:t>Modernism</a:t>
            </a:r>
            <a:br>
              <a:rPr lang="en-US" sz="3000" dirty="0" smtClean="0">
                <a:latin typeface="Cambria" pitchFamily="18" charset="0"/>
              </a:rPr>
            </a:br>
            <a:r>
              <a:rPr lang="en-US" sz="3000" dirty="0" smtClean="0">
                <a:latin typeface="Cambria" pitchFamily="18" charset="0"/>
              </a:rPr>
              <a:t>The Literary Movement</a:t>
            </a:r>
            <a:endParaRPr lang="en-US" sz="3000" i="1" dirty="0">
              <a:latin typeface="Cambria" pitchFamily="18"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143000"/>
            <a:ext cx="3429900" cy="25908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9400" y="1219199"/>
            <a:ext cx="2514600" cy="3803597"/>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57600" y="2362200"/>
            <a:ext cx="2946400" cy="3270664"/>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4800" y="3886200"/>
            <a:ext cx="3733800" cy="2800350"/>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06470" y="3886200"/>
            <a:ext cx="2037530" cy="2971800"/>
          </a:xfrm>
          <a:prstGeom prst="rect">
            <a:avLst/>
          </a:prstGeom>
        </p:spPr>
      </p:pic>
    </p:spTree>
    <p:extLst>
      <p:ext uri="{BB962C8B-B14F-4D97-AF65-F5344CB8AC3E}">
        <p14:creationId xmlns:p14="http://schemas.microsoft.com/office/powerpoint/2010/main" val="36710731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Literary Movements in America</a:t>
            </a:r>
            <a:endParaRPr lang="en-US" dirty="0"/>
          </a:p>
        </p:txBody>
      </p:sp>
      <p:sp>
        <p:nvSpPr>
          <p:cNvPr id="3" name="Content Placeholder 2"/>
          <p:cNvSpPr>
            <a:spLocks noGrp="1"/>
          </p:cNvSpPr>
          <p:nvPr>
            <p:ph idx="1"/>
          </p:nvPr>
        </p:nvSpPr>
        <p:spPr/>
        <p:txBody>
          <a:bodyPr>
            <a:normAutofit fontScale="92500" lnSpcReduction="20000"/>
          </a:bodyPr>
          <a:lstStyle/>
          <a:p>
            <a:pPr marL="82296" indent="0">
              <a:buNone/>
            </a:pPr>
            <a:r>
              <a:rPr lang="en-US" sz="1800" b="1" dirty="0" smtClean="0"/>
              <a:t>What is a literary movement? </a:t>
            </a:r>
          </a:p>
          <a:p>
            <a:pPr marL="82296" indent="0">
              <a:buNone/>
            </a:pPr>
            <a:r>
              <a:rPr lang="en-US" sz="1800" dirty="0" smtClean="0"/>
              <a:t>It is an era or time, in America, where literature (as well as other forms of art) reflects social, cultural, and political sentiments of the time. Therefore, each movement has it’s very own characteristics that were influenced by what was going on during that</a:t>
            </a:r>
            <a:r>
              <a:rPr lang="fr-FR" sz="1800" dirty="0" smtClean="0"/>
              <a:t> </a:t>
            </a:r>
            <a:r>
              <a:rPr lang="en-US" sz="1800" dirty="0" smtClean="0"/>
              <a:t>specific time.  </a:t>
            </a:r>
          </a:p>
          <a:p>
            <a:pPr marL="82296" indent="0">
              <a:buNone/>
            </a:pPr>
            <a:endParaRPr lang="en-US" sz="1800" dirty="0" smtClean="0"/>
          </a:p>
          <a:p>
            <a:pPr marL="82296" indent="0">
              <a:buNone/>
            </a:pPr>
            <a:r>
              <a:rPr lang="en-US" sz="1800" b="1" dirty="0" smtClean="0"/>
              <a:t>These are the literary movements in America:</a:t>
            </a:r>
          </a:p>
          <a:p>
            <a:pPr marL="425196" indent="-342900">
              <a:buFont typeface="+mj-lt"/>
              <a:buAutoNum type="arabicPeriod"/>
            </a:pPr>
            <a:r>
              <a:rPr lang="en-US" sz="1800" dirty="0" smtClean="0"/>
              <a:t>Native Americans</a:t>
            </a:r>
          </a:p>
          <a:p>
            <a:pPr marL="425196" indent="-342900">
              <a:buFont typeface="+mj-lt"/>
              <a:buAutoNum type="arabicPeriod"/>
            </a:pPr>
            <a:r>
              <a:rPr lang="en-US" sz="1800" dirty="0" smtClean="0"/>
              <a:t>Puritanism – 1600-1800</a:t>
            </a:r>
          </a:p>
          <a:p>
            <a:pPr marL="425196" indent="-342900">
              <a:buFont typeface="+mj-lt"/>
              <a:buAutoNum type="arabicPeriod"/>
            </a:pPr>
            <a:r>
              <a:rPr lang="en-US" sz="1800" dirty="0" smtClean="0"/>
              <a:t>Rationalism – 1750-1800</a:t>
            </a:r>
          </a:p>
          <a:p>
            <a:pPr marL="425196" indent="-342900">
              <a:buFont typeface="+mj-lt"/>
              <a:buAutoNum type="arabicPeriod"/>
            </a:pPr>
            <a:r>
              <a:rPr lang="en-US" sz="1800" dirty="0" smtClean="0"/>
              <a:t>Romanticism – 1800-1855</a:t>
            </a:r>
          </a:p>
          <a:p>
            <a:pPr marL="425196" indent="-342900">
              <a:buFont typeface="+mj-lt"/>
              <a:buAutoNum type="arabicPeriod"/>
            </a:pPr>
            <a:r>
              <a:rPr lang="en-US" sz="1800" dirty="0" smtClean="0"/>
              <a:t>Transcendentalism – 1840-1855</a:t>
            </a:r>
          </a:p>
          <a:p>
            <a:pPr marL="425196" indent="-342900">
              <a:buFont typeface="+mj-lt"/>
              <a:buAutoNum type="arabicPeriod"/>
            </a:pPr>
            <a:r>
              <a:rPr lang="en-US" sz="1800" dirty="0" smtClean="0"/>
              <a:t>New Poetic Forms (Romanticism) </a:t>
            </a:r>
          </a:p>
          <a:p>
            <a:pPr marL="425196" indent="-342900">
              <a:buFont typeface="+mj-lt"/>
              <a:buAutoNum type="arabicPeriod"/>
            </a:pPr>
            <a:r>
              <a:rPr lang="en-US" sz="1800" dirty="0" smtClean="0"/>
              <a:t>Realism – 1865-1915</a:t>
            </a:r>
          </a:p>
          <a:p>
            <a:pPr marL="425196" indent="-342900">
              <a:buFont typeface="+mj-lt"/>
              <a:buAutoNum type="arabicPeriod"/>
            </a:pPr>
            <a:r>
              <a:rPr lang="en-US" sz="1800" dirty="0" smtClean="0"/>
              <a:t>Harlem Renaissance – 1915-1929</a:t>
            </a:r>
          </a:p>
          <a:p>
            <a:pPr marL="425196" indent="-342900">
              <a:buFont typeface="+mj-lt"/>
              <a:buAutoNum type="arabicPeriod"/>
            </a:pPr>
            <a:r>
              <a:rPr lang="en-US" sz="1800" dirty="0" smtClean="0"/>
              <a:t>Modernism – 1915-1945</a:t>
            </a:r>
          </a:p>
          <a:p>
            <a:pPr marL="425196" indent="-342900">
              <a:buFont typeface="+mj-lt"/>
              <a:buAutoNum type="arabicPeriod"/>
            </a:pPr>
            <a:r>
              <a:rPr lang="en-US" sz="1800" dirty="0" smtClean="0"/>
              <a:t>Contemporary 1945- present</a:t>
            </a:r>
          </a:p>
          <a:p>
            <a:endParaRPr lang="en-US" sz="1600" dirty="0" smtClean="0"/>
          </a:p>
          <a:p>
            <a:endParaRPr lang="en-US" sz="1600" dirty="0"/>
          </a:p>
        </p:txBody>
      </p:sp>
    </p:spTree>
    <p:extLst>
      <p:ext uri="{BB962C8B-B14F-4D97-AF65-F5344CB8AC3E}">
        <p14:creationId xmlns:p14="http://schemas.microsoft.com/office/powerpoint/2010/main" val="18096287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 calcmode="lin" valueType="num">
                                      <p:cBhvr additive="base">
                                        <p:cTn id="6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Modernism</a:t>
            </a:r>
            <a:endParaRPr lang="en-US" dirty="0"/>
          </a:p>
        </p:txBody>
      </p:sp>
      <p:sp>
        <p:nvSpPr>
          <p:cNvPr id="3" name="Content Placeholder 2"/>
          <p:cNvSpPr>
            <a:spLocks noGrp="1"/>
          </p:cNvSpPr>
          <p:nvPr>
            <p:ph idx="1"/>
          </p:nvPr>
        </p:nvSpPr>
        <p:spPr/>
        <p:txBody>
          <a:bodyPr>
            <a:normAutofit fontScale="62500" lnSpcReduction="20000"/>
          </a:bodyPr>
          <a:lstStyle/>
          <a:p>
            <a:pPr lvl="0">
              <a:spcBef>
                <a:spcPts val="0"/>
              </a:spcBef>
              <a:buNone/>
            </a:pPr>
            <a:r>
              <a:rPr lang="en" sz="2800" b="1" dirty="0" smtClean="0">
                <a:solidFill>
                  <a:schemeClr val="accent1">
                    <a:lumMod val="75000"/>
                  </a:schemeClr>
                </a:solidFill>
                <a:ea typeface="Cambria"/>
                <a:cs typeface="Gil Sans MT"/>
                <a:sym typeface="Cambria"/>
              </a:rPr>
              <a:t>Time </a:t>
            </a:r>
            <a:r>
              <a:rPr lang="en" sz="2800" b="1" dirty="0">
                <a:solidFill>
                  <a:schemeClr val="accent1">
                    <a:lumMod val="75000"/>
                  </a:schemeClr>
                </a:solidFill>
                <a:ea typeface="Cambria"/>
                <a:cs typeface="Gil Sans MT"/>
                <a:sym typeface="Cambria"/>
              </a:rPr>
              <a:t>Period</a:t>
            </a:r>
            <a:r>
              <a:rPr lang="en" sz="2800" b="1" dirty="0" smtClean="0">
                <a:solidFill>
                  <a:schemeClr val="accent1">
                    <a:lumMod val="75000"/>
                  </a:schemeClr>
                </a:solidFill>
                <a:ea typeface="Cambria"/>
                <a:cs typeface="Gil Sans MT"/>
                <a:sym typeface="Cambria"/>
              </a:rPr>
              <a:t>: </a:t>
            </a:r>
            <a:r>
              <a:rPr lang="en" sz="2800" dirty="0" smtClean="0">
                <a:cs typeface="Gil Sans MT"/>
              </a:rPr>
              <a:t>1915-1945</a:t>
            </a:r>
            <a:endParaRPr lang="en-US" sz="2800" dirty="0" smtClean="0">
              <a:cs typeface="Gil Sans MT"/>
            </a:endParaRPr>
          </a:p>
          <a:p>
            <a:pPr lvl="0">
              <a:spcBef>
                <a:spcPts val="0"/>
              </a:spcBef>
              <a:buNone/>
            </a:pPr>
            <a:r>
              <a:rPr lang="en-US" sz="2800" b="1" i="1" dirty="0" smtClean="0">
                <a:solidFill>
                  <a:srgbClr val="2A6D7D"/>
                </a:solidFill>
                <a:ea typeface="Cambria"/>
                <a:cs typeface="Gil Sans MT"/>
                <a:sym typeface="Cambria"/>
              </a:rPr>
              <a:t>What was going on in America during this time?</a:t>
            </a:r>
            <a:endParaRPr lang="en" sz="2800" b="1" i="1" dirty="0">
              <a:solidFill>
                <a:srgbClr val="2A6D7D"/>
              </a:solidFill>
              <a:ea typeface="Cambria"/>
              <a:cs typeface="Gil Sans MT"/>
              <a:sym typeface="Cambria"/>
            </a:endParaRPr>
          </a:p>
          <a:p>
            <a:pPr>
              <a:spcBef>
                <a:spcPts val="0"/>
              </a:spcBef>
            </a:pPr>
            <a:r>
              <a:rPr lang="en" sz="2800" dirty="0">
                <a:ea typeface="Cambria"/>
                <a:cs typeface="Gil Sans MT"/>
                <a:sym typeface="Cambria"/>
              </a:rPr>
              <a:t>World War I</a:t>
            </a:r>
          </a:p>
          <a:p>
            <a:pPr>
              <a:spcBef>
                <a:spcPts val="0"/>
              </a:spcBef>
            </a:pPr>
            <a:r>
              <a:rPr lang="en" sz="2800" dirty="0">
                <a:ea typeface="Cambria"/>
                <a:cs typeface="Gil Sans MT"/>
                <a:sym typeface="Cambria"/>
              </a:rPr>
              <a:t>The Great Depression </a:t>
            </a:r>
            <a:endParaRPr lang="en" sz="2800" dirty="0" smtClean="0">
              <a:ea typeface="Cambria"/>
              <a:cs typeface="Gil Sans MT"/>
              <a:sym typeface="Cambria"/>
            </a:endParaRPr>
          </a:p>
          <a:p>
            <a:pPr>
              <a:spcBef>
                <a:spcPts val="0"/>
              </a:spcBef>
            </a:pPr>
            <a:r>
              <a:rPr lang="en" sz="2800" dirty="0" smtClean="0">
                <a:ea typeface="Cambria"/>
                <a:cs typeface="Gil Sans MT"/>
                <a:sym typeface="Cambria"/>
              </a:rPr>
              <a:t>World </a:t>
            </a:r>
            <a:r>
              <a:rPr lang="en" sz="2800" dirty="0">
                <a:ea typeface="Cambria"/>
                <a:cs typeface="Gil Sans MT"/>
                <a:sym typeface="Cambria"/>
              </a:rPr>
              <a:t>War </a:t>
            </a:r>
            <a:r>
              <a:rPr lang="en" sz="2800" dirty="0" smtClean="0">
                <a:ea typeface="Cambria"/>
                <a:cs typeface="Gil Sans MT"/>
                <a:sym typeface="Cambria"/>
              </a:rPr>
              <a:t>II </a:t>
            </a:r>
            <a:endParaRPr lang="en-US" sz="2800" dirty="0" smtClean="0">
              <a:ea typeface="Cambria"/>
              <a:cs typeface="Gil Sans MT"/>
              <a:sym typeface="Cambria"/>
            </a:endParaRPr>
          </a:p>
          <a:p>
            <a:pPr>
              <a:spcBef>
                <a:spcPts val="0"/>
              </a:spcBef>
            </a:pPr>
            <a:r>
              <a:rPr lang="en-US" sz="2800" dirty="0" smtClean="0">
                <a:ea typeface="Cambria"/>
                <a:cs typeface="Gil Sans MT"/>
                <a:sym typeface="Cambria"/>
              </a:rPr>
              <a:t>Prohibition</a:t>
            </a:r>
          </a:p>
          <a:p>
            <a:pPr>
              <a:spcBef>
                <a:spcPts val="0"/>
              </a:spcBef>
            </a:pPr>
            <a:r>
              <a:rPr lang="en-US" sz="2800" dirty="0" smtClean="0">
                <a:ea typeface="Cambria"/>
                <a:cs typeface="Gil Sans MT"/>
                <a:sym typeface="Cambria"/>
              </a:rPr>
              <a:t>The Roaring 20’s </a:t>
            </a:r>
          </a:p>
          <a:p>
            <a:pPr>
              <a:spcBef>
                <a:spcPts val="0"/>
              </a:spcBef>
            </a:pPr>
            <a:r>
              <a:rPr lang="en-US" sz="2800" dirty="0" smtClean="0">
                <a:ea typeface="Cambria"/>
                <a:cs typeface="Gil Sans MT"/>
                <a:sym typeface="Cambria"/>
              </a:rPr>
              <a:t>Women Voting Rights</a:t>
            </a:r>
            <a:endParaRPr lang="en" sz="2500" dirty="0" smtClean="0">
              <a:ea typeface="Cambria"/>
              <a:cs typeface="Gil Sans MT"/>
              <a:sym typeface="Cambria"/>
            </a:endParaRPr>
          </a:p>
          <a:p>
            <a:pPr>
              <a:spcBef>
                <a:spcPts val="0"/>
              </a:spcBef>
            </a:pPr>
            <a:endParaRPr lang="en" sz="2500" dirty="0" smtClean="0">
              <a:ea typeface="Cambria"/>
              <a:cs typeface="Gil Sans MT"/>
              <a:sym typeface="Cambria"/>
            </a:endParaRPr>
          </a:p>
          <a:p>
            <a:pPr lvl="0">
              <a:spcBef>
                <a:spcPts val="0"/>
              </a:spcBef>
              <a:buNone/>
            </a:pPr>
            <a:r>
              <a:rPr lang="en" sz="2800" b="1" dirty="0">
                <a:solidFill>
                  <a:srgbClr val="2A6D7D"/>
                </a:solidFill>
                <a:ea typeface="Cambria"/>
                <a:cs typeface="Gil Sans MT"/>
                <a:sym typeface="Cambria"/>
              </a:rPr>
              <a:t>Characteristics of the time period</a:t>
            </a:r>
            <a:r>
              <a:rPr lang="en" sz="2800" b="1" dirty="0">
                <a:ea typeface="Cambria"/>
                <a:cs typeface="Gil Sans MT"/>
                <a:sym typeface="Cambria"/>
              </a:rPr>
              <a:t>:</a:t>
            </a:r>
          </a:p>
          <a:p>
            <a:pPr lvl="0">
              <a:spcBef>
                <a:spcPts val="0"/>
              </a:spcBef>
              <a:buNone/>
            </a:pPr>
            <a:r>
              <a:rPr lang="en" sz="2800" dirty="0">
                <a:ea typeface="Cambria"/>
                <a:cs typeface="Gil Sans MT"/>
                <a:sym typeface="Cambria"/>
              </a:rPr>
              <a:t>1. Sense of disillusionment and loss of faith in the “American </a:t>
            </a:r>
            <a:r>
              <a:rPr lang="en" sz="2800" dirty="0" smtClean="0">
                <a:ea typeface="Cambria"/>
                <a:cs typeface="Gil Sans MT"/>
                <a:sym typeface="Cambria"/>
              </a:rPr>
              <a:t>Dream</a:t>
            </a:r>
            <a:r>
              <a:rPr lang="en-US" sz="2800" dirty="0" smtClean="0">
                <a:ea typeface="Cambria"/>
                <a:cs typeface="Gil Sans MT"/>
                <a:sym typeface="Cambria"/>
              </a:rPr>
              <a:t>( that </a:t>
            </a:r>
            <a:r>
              <a:rPr lang="en" sz="2800" dirty="0" smtClean="0">
                <a:ea typeface="Cambria"/>
                <a:cs typeface="Gil Sans MT"/>
                <a:sym typeface="Cambria"/>
              </a:rPr>
              <a:t>the independe</a:t>
            </a:r>
            <a:r>
              <a:rPr lang="en-US" sz="2800" dirty="0" err="1" smtClean="0">
                <a:ea typeface="Cambria"/>
                <a:cs typeface="Gil Sans MT"/>
                <a:sym typeface="Cambria"/>
              </a:rPr>
              <a:t>nt</a:t>
            </a:r>
            <a:r>
              <a:rPr lang="en" sz="2800" dirty="0" smtClean="0">
                <a:ea typeface="Cambria"/>
                <a:cs typeface="Gil Sans MT"/>
                <a:sym typeface="Cambria"/>
              </a:rPr>
              <a:t>, </a:t>
            </a:r>
            <a:r>
              <a:rPr lang="en" sz="2800" dirty="0">
                <a:ea typeface="Cambria"/>
                <a:cs typeface="Gil Sans MT"/>
                <a:sym typeface="Cambria"/>
              </a:rPr>
              <a:t>self-reliant, individual will </a:t>
            </a:r>
            <a:r>
              <a:rPr lang="en" sz="2800" dirty="0" smtClean="0">
                <a:ea typeface="Cambria"/>
                <a:cs typeface="Gil Sans MT"/>
                <a:sym typeface="Cambria"/>
              </a:rPr>
              <a:t>triump</a:t>
            </a:r>
            <a:r>
              <a:rPr lang="en-US" sz="2800" dirty="0" smtClean="0">
                <a:ea typeface="Cambria"/>
                <a:cs typeface="Gil Sans MT"/>
                <a:sym typeface="Cambria"/>
              </a:rPr>
              <a:t>)”.</a:t>
            </a:r>
            <a:endParaRPr lang="en" sz="2800" dirty="0">
              <a:ea typeface="Cambria"/>
              <a:cs typeface="Gil Sans MT"/>
              <a:sym typeface="Cambria"/>
            </a:endParaRPr>
          </a:p>
          <a:p>
            <a:pPr lvl="0">
              <a:spcBef>
                <a:spcPts val="0"/>
              </a:spcBef>
              <a:buNone/>
            </a:pPr>
            <a:r>
              <a:rPr lang="en" sz="2800" dirty="0">
                <a:ea typeface="Cambria"/>
                <a:cs typeface="Gil Sans MT"/>
                <a:sym typeface="Cambria"/>
              </a:rPr>
              <a:t> 2. Emphasis on bold experimentation in style and form over the </a:t>
            </a:r>
            <a:r>
              <a:rPr lang="en" sz="2800" dirty="0" smtClean="0">
                <a:ea typeface="Cambria"/>
                <a:cs typeface="Gil Sans MT"/>
                <a:sym typeface="Cambria"/>
              </a:rPr>
              <a:t>traditional</a:t>
            </a:r>
            <a:r>
              <a:rPr lang="en-US" sz="2800" dirty="0" smtClean="0">
                <a:ea typeface="Cambria"/>
                <a:cs typeface="Gil Sans MT"/>
                <a:sym typeface="Cambria"/>
              </a:rPr>
              <a:t> form</a:t>
            </a:r>
            <a:r>
              <a:rPr lang="en" sz="2800" dirty="0" smtClean="0">
                <a:ea typeface="Cambria"/>
                <a:cs typeface="Gil Sans MT"/>
                <a:sym typeface="Cambria"/>
              </a:rPr>
              <a:t>.</a:t>
            </a:r>
            <a:endParaRPr lang="en" sz="2800" dirty="0">
              <a:ea typeface="Cambria"/>
              <a:cs typeface="Gil Sans MT"/>
              <a:sym typeface="Cambria"/>
            </a:endParaRPr>
          </a:p>
          <a:p>
            <a:pPr lvl="0">
              <a:spcBef>
                <a:spcPts val="0"/>
              </a:spcBef>
              <a:buNone/>
            </a:pPr>
            <a:r>
              <a:rPr lang="en" sz="2800" dirty="0">
                <a:ea typeface="Cambria"/>
                <a:cs typeface="Gil Sans MT"/>
                <a:sym typeface="Cambria"/>
              </a:rPr>
              <a:t> 3. Interest in the inner workings of the human mind (ex. </a:t>
            </a:r>
            <a:r>
              <a:rPr lang="en-US" sz="2800" dirty="0" smtClean="0">
                <a:ea typeface="Cambria"/>
                <a:cs typeface="Gil Sans MT"/>
                <a:sym typeface="Cambria"/>
              </a:rPr>
              <a:t>s</a:t>
            </a:r>
            <a:r>
              <a:rPr lang="en" sz="2800" dirty="0" smtClean="0">
                <a:ea typeface="Cambria"/>
                <a:cs typeface="Gil Sans MT"/>
                <a:sym typeface="Cambria"/>
              </a:rPr>
              <a:t>tream </a:t>
            </a:r>
            <a:r>
              <a:rPr lang="en" sz="2800" dirty="0">
                <a:ea typeface="Cambria"/>
                <a:cs typeface="Gil Sans MT"/>
                <a:sym typeface="Cambria"/>
              </a:rPr>
              <a:t>of consciousness</a:t>
            </a:r>
            <a:r>
              <a:rPr lang="en" sz="2800" dirty="0" smtClean="0">
                <a:ea typeface="Cambria"/>
                <a:cs typeface="Gil Sans MT"/>
                <a:sym typeface="Cambria"/>
              </a:rPr>
              <a:t>).</a:t>
            </a:r>
            <a:endParaRPr lang="en-US" sz="2800" dirty="0" smtClean="0">
              <a:ea typeface="Cambria"/>
              <a:cs typeface="Gil Sans MT"/>
              <a:sym typeface="Cambria"/>
            </a:endParaRPr>
          </a:p>
          <a:p>
            <a:pPr lvl="0">
              <a:spcBef>
                <a:spcPts val="0"/>
              </a:spcBef>
              <a:buNone/>
            </a:pPr>
            <a:r>
              <a:rPr lang="en-US" sz="2800" dirty="0" smtClean="0">
                <a:solidFill>
                  <a:schemeClr val="accent1"/>
                </a:solidFill>
                <a:ea typeface="Cambria"/>
                <a:cs typeface="Gil Sans MT"/>
                <a:sym typeface="Cambria"/>
              </a:rPr>
              <a:t>Stream of consciousness:  aims to express in words the flow of the character’s thoughts and feelings in their minds. It is to give the readers the impression of being inside the mind of the character and as a result being inside the mind of the character sheds light on plot and motivation in the novel.</a:t>
            </a:r>
          </a:p>
          <a:p>
            <a:pPr lvl="0">
              <a:spcBef>
                <a:spcPts val="0"/>
              </a:spcBef>
              <a:buNone/>
            </a:pPr>
            <a:r>
              <a:rPr lang="en-US" sz="2800" dirty="0" smtClean="0">
                <a:ea typeface="Cambria"/>
                <a:cs typeface="Gil Sans MT"/>
                <a:sym typeface="Cambria"/>
              </a:rPr>
              <a:t>4. </a:t>
            </a:r>
            <a:r>
              <a:rPr lang="en-US" sz="2800" dirty="0">
                <a:ea typeface="Cambria"/>
                <a:cs typeface="Gil Sans MT"/>
                <a:sym typeface="Cambria"/>
              </a:rPr>
              <a:t> </a:t>
            </a:r>
            <a:r>
              <a:rPr lang="en-US" sz="2800" dirty="0" smtClean="0">
                <a:ea typeface="Cambria"/>
                <a:cs typeface="Gil Sans MT"/>
                <a:sym typeface="Cambria"/>
              </a:rPr>
              <a:t>Taboo subject matter</a:t>
            </a:r>
            <a:endParaRPr lang="en" sz="2800" dirty="0">
              <a:ea typeface="Cambria"/>
              <a:cs typeface="Gil Sans MT"/>
              <a:sym typeface="Cambria"/>
            </a:endParaRPr>
          </a:p>
          <a:p>
            <a:pPr marL="82296" indent="0">
              <a:spcBef>
                <a:spcPts val="0"/>
              </a:spcBef>
              <a:buNone/>
            </a:pPr>
            <a:endParaRPr lang="en" sz="2500" dirty="0">
              <a:latin typeface="Cambria"/>
              <a:ea typeface="Cambria"/>
              <a:cs typeface="Cambria"/>
              <a:sym typeface="Cambria"/>
            </a:endParaRPr>
          </a:p>
          <a:p>
            <a:endParaRPr lang="en-US" dirty="0" smtClean="0"/>
          </a:p>
        </p:txBody>
      </p:sp>
      <p:pic>
        <p:nvPicPr>
          <p:cNvPr id="4" name="Shape 15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858000" y="0"/>
            <a:ext cx="2286000" cy="1676400"/>
          </a:xfrm>
          <a:prstGeom prst="rect">
            <a:avLst/>
          </a:prstGeom>
          <a:noFill/>
          <a:ln>
            <a:noFill/>
          </a:ln>
        </p:spPr>
      </p:pic>
      <p:pic>
        <p:nvPicPr>
          <p:cNvPr id="5" name="Shape 15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162800" y="1676400"/>
            <a:ext cx="1752600" cy="1600200"/>
          </a:xfrm>
          <a:prstGeom prst="rect">
            <a:avLst/>
          </a:prstGeom>
          <a:noFill/>
          <a:ln>
            <a:noFill/>
          </a:ln>
        </p:spPr>
      </p:pic>
    </p:spTree>
    <p:extLst>
      <p:ext uri="{BB962C8B-B14F-4D97-AF65-F5344CB8AC3E}">
        <p14:creationId xmlns:p14="http://schemas.microsoft.com/office/powerpoint/2010/main" val="5421677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 calcmode="lin" valueType="num">
                                      <p:cBhvr additive="base">
                                        <p:cTn id="6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 calcmode="lin" valueType="num">
                                      <p:cBhvr additive="base">
                                        <p:cTn id="6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latin typeface="Cambria" pitchFamily="18" charset="0"/>
              </a:rPr>
              <a:t>Intro to </a:t>
            </a:r>
            <a:r>
              <a:rPr lang="en-US" i="1" dirty="0" smtClean="0">
                <a:latin typeface="Cambria" pitchFamily="18" charset="0"/>
              </a:rPr>
              <a:t>The Great Gatsby</a:t>
            </a:r>
            <a:br>
              <a:rPr lang="en-US" i="1" dirty="0" smtClean="0">
                <a:latin typeface="Cambria" pitchFamily="18" charset="0"/>
              </a:rPr>
            </a:br>
            <a:r>
              <a:rPr lang="en-US" sz="2400" dirty="0" smtClean="0">
                <a:latin typeface="Cambria" pitchFamily="18" charset="0"/>
              </a:rPr>
              <a:t>by F. Scott Fitzgerald</a:t>
            </a:r>
            <a:endParaRPr lang="en-US" i="1" dirty="0">
              <a:latin typeface="Cambria" pitchFamily="18" charset="0"/>
            </a:endParaRPr>
          </a:p>
        </p:txBody>
      </p:sp>
      <p:pic>
        <p:nvPicPr>
          <p:cNvPr id="49154" name="Picture 2" descr="Gatsby 1925 jacket.gif"/>
          <p:cNvPicPr>
            <a:picLocks noChangeAspect="1" noChangeArrowheads="1"/>
          </p:cNvPicPr>
          <p:nvPr/>
        </p:nvPicPr>
        <p:blipFill>
          <a:blip r:embed="rId2" cstate="print"/>
          <a:srcRect/>
          <a:stretch>
            <a:fillRect/>
          </a:stretch>
        </p:blipFill>
        <p:spPr bwMode="auto">
          <a:xfrm>
            <a:off x="3733800" y="2133600"/>
            <a:ext cx="2895600" cy="4343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was F. Scott Fitzgerald?</a:t>
            </a:r>
            <a:endParaRPr lang="en-US" dirty="0"/>
          </a:p>
        </p:txBody>
      </p:sp>
      <p:sp>
        <p:nvSpPr>
          <p:cNvPr id="3" name="Content Placeholder 2"/>
          <p:cNvSpPr>
            <a:spLocks noGrp="1"/>
          </p:cNvSpPr>
          <p:nvPr>
            <p:ph idx="1"/>
          </p:nvPr>
        </p:nvSpPr>
        <p:spPr/>
        <p:txBody>
          <a:bodyPr>
            <a:normAutofit/>
          </a:bodyPr>
          <a:lstStyle/>
          <a:p>
            <a:r>
              <a:rPr lang="en-US" sz="2000" dirty="0" smtClean="0"/>
              <a:t>Born September 24, 1896 in Minnesota</a:t>
            </a:r>
          </a:p>
          <a:p>
            <a:r>
              <a:rPr lang="en-US" sz="2000" dirty="0" smtClean="0"/>
              <a:t>Didn’t do well in school and enlisted in the army at the end of WWI</a:t>
            </a:r>
          </a:p>
          <a:p>
            <a:r>
              <a:rPr lang="en-US" sz="2000" dirty="0" smtClean="0"/>
              <a:t>In Alabama he met and fell in love with a 17 year old girl named Zelda Sayre.</a:t>
            </a:r>
          </a:p>
          <a:p>
            <a:r>
              <a:rPr lang="en-US" sz="2000" dirty="0" smtClean="0"/>
              <a:t>She agreed to marry him but because she was interested in money and having fun and she delayed the wedding until he could prove his success.</a:t>
            </a:r>
          </a:p>
          <a:p>
            <a:r>
              <a:rPr lang="en-US" sz="2000" dirty="0" smtClean="0"/>
              <a:t>In 1920, he sold books and attained money </a:t>
            </a:r>
          </a:p>
          <a:p>
            <a:pPr marL="82296" indent="0">
              <a:buNone/>
            </a:pPr>
            <a:r>
              <a:rPr lang="en-US" sz="2000" dirty="0" smtClean="0"/>
              <a:t>and fame so they got married.</a:t>
            </a:r>
            <a:endParaRPr lang="en-US" sz="2000" dirty="0"/>
          </a:p>
          <a:p>
            <a:r>
              <a:rPr lang="en-US" sz="2000" dirty="0" smtClean="0"/>
              <a:t>Battled alcoholism</a:t>
            </a:r>
          </a:p>
          <a:p>
            <a:r>
              <a:rPr lang="en-US" sz="2000" dirty="0" smtClean="0"/>
              <a:t>Died of a heart attack at the age of 44.</a:t>
            </a:r>
            <a:endParaRPr lang="en-US" sz="2000"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4038600"/>
            <a:ext cx="1935479" cy="26228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Novel</a:t>
            </a:r>
            <a:endParaRPr lang="en-US" dirty="0"/>
          </a:p>
        </p:txBody>
      </p:sp>
      <p:sp>
        <p:nvSpPr>
          <p:cNvPr id="3" name="Content Placeholder 2"/>
          <p:cNvSpPr>
            <a:spLocks noGrp="1"/>
          </p:cNvSpPr>
          <p:nvPr>
            <p:ph idx="1"/>
          </p:nvPr>
        </p:nvSpPr>
        <p:spPr/>
        <p:txBody>
          <a:bodyPr>
            <a:normAutofit/>
          </a:bodyPr>
          <a:lstStyle/>
          <a:p>
            <a:r>
              <a:rPr lang="en-US" sz="2200" dirty="0" smtClean="0"/>
              <a:t>Written/published in 1925</a:t>
            </a:r>
          </a:p>
          <a:p>
            <a:r>
              <a:rPr lang="en-US" sz="2200" b="1" dirty="0" smtClean="0"/>
              <a:t>Some </a:t>
            </a:r>
            <a:r>
              <a:rPr lang="en-US" sz="2200" dirty="0" smtClean="0"/>
              <a:t>of Fitzgerald’s life events actually appear in </a:t>
            </a:r>
            <a:r>
              <a:rPr lang="en-US" sz="2200" i="1" dirty="0" smtClean="0"/>
              <a:t>The Great Gatsby.</a:t>
            </a:r>
          </a:p>
          <a:p>
            <a:r>
              <a:rPr lang="en-US" sz="2200" dirty="0" smtClean="0"/>
              <a:t>Set in 1922 - in New York City</a:t>
            </a:r>
          </a:p>
          <a:p>
            <a:endParaRPr lang="en-US" sz="2200" dirty="0"/>
          </a:p>
        </p:txBody>
      </p:sp>
      <p:pic>
        <p:nvPicPr>
          <p:cNvPr id="4" name="Picture 3" descr="http://offermanwha.weebly.com/uploads/1/4/7/8/14787504/7501128_orig.jpg"/>
          <p:cNvPicPr/>
          <p:nvPr/>
        </p:nvPicPr>
        <p:blipFill rotWithShape="1">
          <a:blip r:embed="rId2" cstate="email">
            <a:extLst>
              <a:ext uri="{28A0092B-C50C-407E-A947-70E740481C1C}">
                <a14:useLocalDpi xmlns:a14="http://schemas.microsoft.com/office/drawing/2010/main"/>
              </a:ext>
            </a:extLst>
          </a:blip>
          <a:srcRect/>
          <a:stretch/>
        </p:blipFill>
        <p:spPr bwMode="auto">
          <a:xfrm>
            <a:off x="1219200" y="3581400"/>
            <a:ext cx="4648200" cy="2590800"/>
          </a:xfrm>
          <a:prstGeom prst="rect">
            <a:avLst/>
          </a:prstGeom>
          <a:noFill/>
          <a:ln>
            <a:no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9800" y="3390900"/>
            <a:ext cx="2561463"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1920’s – </a:t>
            </a:r>
            <a:r>
              <a:rPr lang="en-US" i="1" dirty="0" smtClean="0"/>
              <a:t>Roaring 20’s</a:t>
            </a:r>
            <a:endParaRPr lang="en-US" i="1" dirty="0"/>
          </a:p>
        </p:txBody>
      </p:sp>
      <p:sp>
        <p:nvSpPr>
          <p:cNvPr id="3" name="Content Placeholder 2"/>
          <p:cNvSpPr>
            <a:spLocks noGrp="1"/>
          </p:cNvSpPr>
          <p:nvPr>
            <p:ph idx="1"/>
          </p:nvPr>
        </p:nvSpPr>
        <p:spPr/>
        <p:txBody>
          <a:bodyPr>
            <a:normAutofit/>
          </a:bodyPr>
          <a:lstStyle/>
          <a:p>
            <a:r>
              <a:rPr lang="en-US" sz="1800" dirty="0"/>
              <a:t>End of the Great </a:t>
            </a:r>
            <a:r>
              <a:rPr lang="en-US" sz="1800" dirty="0" smtClean="0"/>
              <a:t>War – WWI (1914-1918)</a:t>
            </a:r>
            <a:endParaRPr lang="en-US" sz="1800" dirty="0"/>
          </a:p>
          <a:p>
            <a:r>
              <a:rPr lang="en-US" sz="1800" dirty="0"/>
              <a:t>Time of prosperity</a:t>
            </a:r>
          </a:p>
          <a:p>
            <a:r>
              <a:rPr lang="en-US" sz="1800" dirty="0" smtClean="0"/>
              <a:t>Prohibition – no selling/consuming alcohol</a:t>
            </a:r>
          </a:p>
          <a:p>
            <a:r>
              <a:rPr lang="en-US" sz="1800" dirty="0"/>
              <a:t>In 1920, after 72 years of struggle, </a:t>
            </a:r>
            <a:r>
              <a:rPr lang="en-US" sz="1800" dirty="0" smtClean="0"/>
              <a:t> American </a:t>
            </a:r>
            <a:r>
              <a:rPr lang="en-US" sz="1800" dirty="0"/>
              <a:t>women received the right to vote. After the 19th Amendment passed, reformers talked about female voters uniting to clean up politics, improve society, and end discrimination.</a:t>
            </a:r>
            <a:endParaRPr lang="en-US" sz="1800" dirty="0" smtClean="0"/>
          </a:p>
          <a:p>
            <a:endParaRPr lang="en-US" sz="1800" dirty="0"/>
          </a:p>
          <a:p>
            <a:endParaRPr lang="en-US" sz="1800" dirty="0" smtClean="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71600" y="3963910"/>
            <a:ext cx="3038475" cy="25938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4600" y="3739051"/>
            <a:ext cx="2109788" cy="2857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0" y="3581400"/>
            <a:ext cx="1371600" cy="369332"/>
          </a:xfrm>
          <a:prstGeom prst="rect">
            <a:avLst/>
          </a:prstGeom>
          <a:noFill/>
        </p:spPr>
        <p:txBody>
          <a:bodyPr wrap="square" rtlCol="0">
            <a:spAutoFit/>
          </a:bodyPr>
          <a:lstStyle/>
          <a:p>
            <a:r>
              <a:rPr lang="en-US" dirty="0" smtClean="0"/>
              <a:t>Flappers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1900</TotalTime>
  <Words>497</Words>
  <Application>Microsoft Macintosh PowerPoint</Application>
  <PresentationFormat>On-screen Show (4:3)</PresentationFormat>
  <Paragraphs>54</Paragraphs>
  <Slides>7</Slides>
  <Notes>2</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Solstice</vt:lpstr>
      <vt:lpstr>Modernism The Literary Movement</vt:lpstr>
      <vt:lpstr>Literary Movements in America</vt:lpstr>
      <vt:lpstr>Modernism</vt:lpstr>
      <vt:lpstr>Intro to The Great Gatsby by F. Scott Fitzgerald</vt:lpstr>
      <vt:lpstr>Who was F. Scott Fitzgerald?</vt:lpstr>
      <vt:lpstr>The Novel</vt:lpstr>
      <vt:lpstr>The 1920’s – Roaring 20’s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The Great Gatsby by F. Scott Fitzgerald</dc:title>
  <dc:creator>The Lovers</dc:creator>
  <cp:lastModifiedBy>Daisy Espinoza</cp:lastModifiedBy>
  <cp:revision>34</cp:revision>
  <dcterms:created xsi:type="dcterms:W3CDTF">2015-02-10T04:08:24Z</dcterms:created>
  <dcterms:modified xsi:type="dcterms:W3CDTF">2017-03-29T17:12:08Z</dcterms:modified>
</cp:coreProperties>
</file>