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8" r:id="rId3"/>
    <p:sldId id="267" r:id="rId4"/>
    <p:sldId id="272" r:id="rId5"/>
    <p:sldId id="271" r:id="rId6"/>
    <p:sldId id="262" r:id="rId7"/>
    <p:sldId id="257" r:id="rId8"/>
    <p:sldId id="258" r:id="rId9"/>
    <p:sldId id="265" r:id="rId10"/>
    <p:sldId id="266"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1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CE38E4D-051A-41E1-86A4-E56916468FD0}" type="datetimeFigureOut">
              <a:rPr lang="en-US" smtClean="0"/>
              <a:t>11/28/17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86BB73A-582F-4420-9A14-CB10A2B2E5E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CE38E4D-051A-41E1-86A4-E56916468FD0}" type="datetimeFigureOut">
              <a:rPr lang="en-US" smtClean="0"/>
              <a:t>11/28/17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E38E4D-051A-41E1-86A4-E56916468FD0}" type="datetimeFigureOut">
              <a:rPr lang="en-US" smtClean="0"/>
              <a:t>11/28/17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11/28/17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11/28/17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CE38E4D-051A-41E1-86A4-E56916468FD0}" type="datetimeFigureOut">
              <a:rPr lang="en-US" smtClean="0"/>
              <a:t>11/28/17</a:t>
            </a:fld>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11/28/17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CE38E4D-051A-41E1-86A4-E56916468FD0}" type="datetimeFigureOut">
              <a:rPr lang="en-US" smtClean="0"/>
              <a:t>11/28/17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86BB73A-582F-4420-9A14-CB10A2B2E5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Review of Body Paragraphs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75752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sz="half" idx="2"/>
          </p:nvPr>
        </p:nvSpPr>
        <p:spPr>
          <a:xfrm>
            <a:off x="645336" y="2331980"/>
            <a:ext cx="3816241" cy="3478511"/>
          </a:xfrm>
        </p:spPr>
        <p:txBody>
          <a:bodyPr>
            <a:normAutofit/>
          </a:bodyPr>
          <a:lstStyle/>
          <a:p>
            <a:r>
              <a:rPr lang="en-US" dirty="0"/>
              <a:t>3</a:t>
            </a:r>
            <a:r>
              <a:rPr lang="en-US" dirty="0" smtClean="0"/>
              <a:t>. </a:t>
            </a:r>
            <a:r>
              <a:rPr lang="en-US" b="1" dirty="0" smtClean="0"/>
              <a:t>Use </a:t>
            </a:r>
            <a:r>
              <a:rPr lang="en-US" b="1" dirty="0"/>
              <a:t>a descriptive verb, followed by a comma. </a:t>
            </a:r>
            <a:r>
              <a:rPr lang="en-US" sz="2000" dirty="0"/>
              <a:t>Avoid using </a:t>
            </a:r>
            <a:r>
              <a:rPr lang="en-US" sz="2000" u="sng" dirty="0"/>
              <a:t>says</a:t>
            </a:r>
            <a:r>
              <a:rPr lang="en-US" sz="2000" dirty="0"/>
              <a:t> unless the words were originally spoken aloud, for instance, during an interview. </a:t>
            </a:r>
          </a:p>
          <a:p>
            <a:endParaRPr lang="en-US" dirty="0" smtClean="0"/>
          </a:p>
          <a:p>
            <a:pPr marL="68580" indent="0">
              <a:buNone/>
            </a:pPr>
            <a:endParaRPr lang="en-US" dirty="0"/>
          </a:p>
        </p:txBody>
      </p:sp>
      <p:sp>
        <p:nvSpPr>
          <p:cNvPr id="6" name="Content Placeholder 5"/>
          <p:cNvSpPr>
            <a:spLocks noGrp="1"/>
          </p:cNvSpPr>
          <p:nvPr>
            <p:ph sz="quarter" idx="4"/>
          </p:nvPr>
        </p:nvSpPr>
        <p:spPr>
          <a:xfrm>
            <a:off x="4469259" y="1672453"/>
            <a:ext cx="4156089" cy="4791013"/>
          </a:xfrm>
        </p:spPr>
        <p:txBody>
          <a:bodyPr>
            <a:normAutofit fontScale="55000" lnSpcReduction="20000"/>
          </a:bodyPr>
          <a:lstStyle/>
          <a:p>
            <a:pPr marL="68580" indent="0">
              <a:buNone/>
            </a:pPr>
            <a:r>
              <a:rPr lang="en-US" b="1" dirty="0" smtClean="0"/>
              <a:t>EXAMPLE:</a:t>
            </a:r>
          </a:p>
          <a:p>
            <a:pPr marL="68580" indent="0">
              <a:buNone/>
            </a:pPr>
            <a:r>
              <a:rPr lang="en-US" dirty="0" smtClean="0"/>
              <a:t> </a:t>
            </a:r>
            <a:r>
              <a:rPr lang="en-US" dirty="0"/>
              <a:t>Smith states, "This book is terrific" (102). </a:t>
            </a:r>
          </a:p>
          <a:p>
            <a:r>
              <a:rPr lang="en-US" dirty="0"/>
              <a:t>Smith remarks, " . . . </a:t>
            </a:r>
          </a:p>
          <a:p>
            <a:r>
              <a:rPr lang="en-US" dirty="0"/>
              <a:t>Smith writes, " . . . </a:t>
            </a:r>
          </a:p>
          <a:p>
            <a:r>
              <a:rPr lang="en-US" dirty="0"/>
              <a:t>Smith notes, " . . . </a:t>
            </a:r>
          </a:p>
          <a:p>
            <a:r>
              <a:rPr lang="en-US" dirty="0"/>
              <a:t>Smith comments, " . . . </a:t>
            </a:r>
          </a:p>
          <a:p>
            <a:r>
              <a:rPr lang="en-US" dirty="0"/>
              <a:t>Smith observes, " . . . </a:t>
            </a:r>
          </a:p>
          <a:p>
            <a:r>
              <a:rPr lang="en-US" dirty="0"/>
              <a:t>Smith concludes, " . . . </a:t>
            </a:r>
          </a:p>
          <a:p>
            <a:r>
              <a:rPr lang="en-US" dirty="0"/>
              <a:t>Smith reports, " . . . </a:t>
            </a:r>
          </a:p>
          <a:p>
            <a:r>
              <a:rPr lang="en-US" dirty="0"/>
              <a:t>Smith maintains, " . . . </a:t>
            </a:r>
          </a:p>
          <a:p>
            <a:r>
              <a:rPr lang="en-US" dirty="0"/>
              <a:t>Smith adds, " . . </a:t>
            </a:r>
            <a:r>
              <a:rPr lang="en-US" dirty="0" smtClean="0"/>
              <a:t>.</a:t>
            </a:r>
          </a:p>
          <a:p>
            <a:pPr marL="68580" indent="0">
              <a:buNone/>
            </a:pPr>
            <a:endParaRPr lang="en-US" dirty="0"/>
          </a:p>
          <a:p>
            <a:pPr marL="68580" indent="0">
              <a:buNone/>
            </a:pPr>
            <a:r>
              <a:rPr lang="en-US" dirty="0"/>
              <a:t>If your lead-in to the quotation ends in </a:t>
            </a:r>
            <a:r>
              <a:rPr lang="en-US" b="1" dirty="0"/>
              <a:t>that or as, don't follow it with a comma</a:t>
            </a:r>
            <a:r>
              <a:rPr lang="en-US" dirty="0"/>
              <a:t>. The first letter of the quotation should be lower case. </a:t>
            </a:r>
          </a:p>
          <a:p>
            <a:pPr marL="68580" indent="0">
              <a:buNone/>
            </a:pPr>
            <a:r>
              <a:rPr lang="en-US" dirty="0" smtClean="0"/>
              <a:t>Smith </a:t>
            </a:r>
            <a:r>
              <a:rPr lang="en-US" dirty="0"/>
              <a:t>points out that "millions of students would like to burn this book" (53). </a:t>
            </a:r>
          </a:p>
          <a:p>
            <a:r>
              <a:rPr lang="en-US" dirty="0"/>
              <a:t>Smith argues that " . . . </a:t>
            </a:r>
          </a:p>
          <a:p>
            <a:r>
              <a:rPr lang="en-US" dirty="0"/>
              <a:t>Smith emphasizes that " . . . </a:t>
            </a:r>
          </a:p>
          <a:p>
            <a:r>
              <a:rPr lang="en-US" dirty="0"/>
              <a:t>Smith interprets the hand washing in </a:t>
            </a:r>
            <a:r>
              <a:rPr lang="en-US" dirty="0" err="1"/>
              <a:t>MacBeth</a:t>
            </a:r>
            <a:r>
              <a:rPr lang="en-US" dirty="0"/>
              <a:t> as "an attempt at absolution" (106). </a:t>
            </a:r>
          </a:p>
          <a:p>
            <a:r>
              <a:rPr lang="en-US" dirty="0"/>
              <a:t>Smith describes the novel as "a celebration of human experience" (233).</a:t>
            </a:r>
          </a:p>
        </p:txBody>
      </p:sp>
    </p:spTree>
    <p:extLst>
      <p:ext uri="{BB962C8B-B14F-4D97-AF65-F5344CB8AC3E}">
        <p14:creationId xmlns:p14="http://schemas.microsoft.com/office/powerpoint/2010/main" val="1190851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4. Give context of the story</a:t>
            </a:r>
          </a:p>
          <a:p>
            <a:endParaRPr lang="en-US" dirty="0" smtClean="0"/>
          </a:p>
          <a:p>
            <a:pPr marL="68580" indent="0">
              <a:buNone/>
            </a:pPr>
            <a:r>
              <a:rPr lang="en-US" dirty="0"/>
              <a:t>EXAMPLE</a:t>
            </a:r>
            <a:r>
              <a:rPr lang="en-US" dirty="0" smtClean="0"/>
              <a:t>:</a:t>
            </a:r>
          </a:p>
          <a:p>
            <a:pPr marL="68580" indent="0">
              <a:buNone/>
            </a:pPr>
            <a:r>
              <a:rPr lang="en-US" u="sng" dirty="0" smtClean="0"/>
              <a:t>In “A Rose for Emily,” Emily has purchased rat poison but doesn’t disclose what it is for even when the druggist asked</a:t>
            </a:r>
            <a:r>
              <a:rPr lang="en-US" dirty="0" smtClean="0"/>
              <a:t>. “Miss Emily just stared at him, her head titled back in order to look him eye for eye, until he looked away and went and got the arsenic and wrapped it up” (Faulkner 4).</a:t>
            </a:r>
            <a:endParaRPr lang="en-US" dirty="0"/>
          </a:p>
          <a:p>
            <a:pPr marL="68580" indent="0">
              <a:buNone/>
            </a:pPr>
            <a:r>
              <a:rPr lang="en-US" dirty="0" smtClean="0"/>
              <a:t> </a:t>
            </a:r>
            <a:endParaRPr lang="en-US" dirty="0"/>
          </a:p>
        </p:txBody>
      </p:sp>
    </p:spTree>
    <p:extLst>
      <p:ext uri="{BB962C8B-B14F-4D97-AF65-F5344CB8AC3E}">
        <p14:creationId xmlns:p14="http://schemas.microsoft.com/office/powerpoint/2010/main" val="2599891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IN-TEXT CITATIONS</a:t>
            </a:r>
            <a:endParaRPr lang="en-US" dirty="0"/>
          </a:p>
        </p:txBody>
      </p:sp>
      <p:sp>
        <p:nvSpPr>
          <p:cNvPr id="3" name="Content Placeholder 2"/>
          <p:cNvSpPr>
            <a:spLocks noGrp="1"/>
          </p:cNvSpPr>
          <p:nvPr>
            <p:ph idx="1"/>
          </p:nvPr>
        </p:nvSpPr>
        <p:spPr/>
        <p:txBody>
          <a:bodyPr/>
          <a:lstStyle/>
          <a:p>
            <a:pPr marL="68580" indent="0">
              <a:buNone/>
            </a:pPr>
            <a:r>
              <a:rPr lang="en-US" dirty="0" smtClean="0"/>
              <a:t>To do proper in-text citation</a:t>
            </a:r>
          </a:p>
          <a:p>
            <a:r>
              <a:rPr lang="en-US" dirty="0" smtClean="0"/>
              <a:t>Author’s last name</a:t>
            </a:r>
          </a:p>
          <a:p>
            <a:r>
              <a:rPr lang="en-US" dirty="0" smtClean="0"/>
              <a:t>Page number</a:t>
            </a:r>
          </a:p>
          <a:p>
            <a:pPr algn="ctr"/>
            <a:endParaRPr lang="en-US" dirty="0"/>
          </a:p>
          <a:p>
            <a:pPr marL="68580" indent="0">
              <a:buNone/>
            </a:pPr>
            <a:r>
              <a:rPr lang="en-US" sz="3200" smtClean="0"/>
              <a:t>Example:</a:t>
            </a:r>
            <a:endParaRPr lang="en-US" sz="3200" dirty="0" smtClean="0"/>
          </a:p>
          <a:p>
            <a:pPr marL="68580" indent="0">
              <a:buNone/>
            </a:pPr>
            <a:r>
              <a:rPr lang="en-US" sz="3200" dirty="0" smtClean="0"/>
              <a:t>“I thought I saw my husband turning from me”(Miller 974).</a:t>
            </a:r>
            <a:endParaRPr lang="en-US" sz="3200" dirty="0"/>
          </a:p>
        </p:txBody>
      </p:sp>
    </p:spTree>
    <p:extLst>
      <p:ext uri="{BB962C8B-B14F-4D97-AF65-F5344CB8AC3E}">
        <p14:creationId xmlns:p14="http://schemas.microsoft.com/office/powerpoint/2010/main" val="39658578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6" y="35189"/>
            <a:ext cx="7024744" cy="1143000"/>
          </a:xfrm>
        </p:spPr>
        <p:txBody>
          <a:bodyPr/>
          <a:lstStyle/>
          <a:p>
            <a:r>
              <a:rPr lang="en-US" dirty="0" smtClean="0"/>
              <a:t>Body Paragraph(s)</a:t>
            </a:r>
            <a:endParaRPr lang="en-US" dirty="0"/>
          </a:p>
        </p:txBody>
      </p:sp>
      <p:sp>
        <p:nvSpPr>
          <p:cNvPr id="3" name="Content Placeholder 2"/>
          <p:cNvSpPr>
            <a:spLocks noGrp="1"/>
          </p:cNvSpPr>
          <p:nvPr>
            <p:ph sz="half" idx="4294967295"/>
          </p:nvPr>
        </p:nvSpPr>
        <p:spPr>
          <a:xfrm>
            <a:off x="645026" y="1245212"/>
            <a:ext cx="4492333" cy="4933309"/>
          </a:xfrm>
          <a:prstGeom prst="rect">
            <a:avLst/>
          </a:prstGeom>
        </p:spPr>
        <p:txBody>
          <a:bodyPr>
            <a:normAutofit fontScale="85000" lnSpcReduction="20000"/>
          </a:bodyPr>
          <a:lstStyle/>
          <a:p>
            <a:r>
              <a:rPr lang="en-US" b="1" dirty="0" smtClean="0"/>
              <a:t>Each paragraph is about a </a:t>
            </a:r>
            <a:r>
              <a:rPr lang="en-US" b="1" dirty="0" err="1" smtClean="0"/>
              <a:t>subclaim</a:t>
            </a:r>
            <a:r>
              <a:rPr lang="en-US" b="1" dirty="0" smtClean="0"/>
              <a:t> from </a:t>
            </a:r>
            <a:r>
              <a:rPr lang="en-US" b="1" dirty="0"/>
              <a:t>your thesis statement</a:t>
            </a:r>
            <a:r>
              <a:rPr lang="en-US" dirty="0" smtClean="0"/>
              <a:t>. (That is why you have 3; 3 </a:t>
            </a:r>
            <a:r>
              <a:rPr lang="en-US" dirty="0" err="1" smtClean="0"/>
              <a:t>subclaims</a:t>
            </a:r>
            <a:r>
              <a:rPr lang="en-US" dirty="0" smtClean="0"/>
              <a:t> = 3 body paragraphs)</a:t>
            </a:r>
            <a:endParaRPr lang="en-US" dirty="0"/>
          </a:p>
          <a:p>
            <a:r>
              <a:rPr lang="en-US" b="1" dirty="0" smtClean="0"/>
              <a:t>Each paragraph has evidence/explanation </a:t>
            </a:r>
            <a:r>
              <a:rPr lang="en-US" b="1" dirty="0"/>
              <a:t>that supports your thesis statement</a:t>
            </a:r>
            <a:r>
              <a:rPr lang="en-US" b="1" dirty="0" smtClean="0"/>
              <a:t>. (i.e. quotes, facts, etc.)</a:t>
            </a:r>
          </a:p>
          <a:p>
            <a:endParaRPr lang="en-US" b="1" dirty="0"/>
          </a:p>
          <a:p>
            <a:pPr marL="0" indent="0">
              <a:buNone/>
            </a:pPr>
            <a:r>
              <a:rPr lang="en-US" i="1" dirty="0" smtClean="0"/>
              <a:t>Example Thesis</a:t>
            </a:r>
            <a:r>
              <a:rPr lang="en-US" dirty="0" smtClean="0"/>
              <a:t>: The best vacation spot in the US is Las Vegas because of the shows and attractions, the nice weather year round, and its affordability.</a:t>
            </a:r>
          </a:p>
          <a:p>
            <a:pPr marL="0" indent="0">
              <a:buNone/>
            </a:pPr>
            <a:r>
              <a:rPr lang="en-US" dirty="0" smtClean="0"/>
              <a:t>What would your 3 body paragraphs be about?</a:t>
            </a:r>
            <a:endParaRPr lang="en-US" dirty="0"/>
          </a:p>
        </p:txBody>
      </p:sp>
      <p:sp>
        <p:nvSpPr>
          <p:cNvPr id="5" name="Rectangle 4"/>
          <p:cNvSpPr/>
          <p:nvPr/>
        </p:nvSpPr>
        <p:spPr>
          <a:xfrm>
            <a:off x="4962216" y="2920356"/>
            <a:ext cx="3610284" cy="2149369"/>
          </a:xfrm>
          <a:prstGeom prst="rect">
            <a:avLst/>
          </a:prstGeom>
          <a:solidFill>
            <a:schemeClr val="lt1">
              <a:alpha val="0"/>
            </a:schemeClr>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 name="Left Arrow 3"/>
          <p:cNvSpPr/>
          <p:nvPr/>
        </p:nvSpPr>
        <p:spPr>
          <a:xfrm>
            <a:off x="7066096" y="3272304"/>
            <a:ext cx="1660695" cy="43956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Left Arrow 5"/>
          <p:cNvSpPr/>
          <p:nvPr/>
        </p:nvSpPr>
        <p:spPr>
          <a:xfrm>
            <a:off x="7066096" y="3931648"/>
            <a:ext cx="1660695" cy="43956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Left Arrow 6"/>
          <p:cNvSpPr/>
          <p:nvPr/>
        </p:nvSpPr>
        <p:spPr>
          <a:xfrm>
            <a:off x="7066096" y="2832741"/>
            <a:ext cx="1660695" cy="43956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Left Arrow 7"/>
          <p:cNvSpPr/>
          <p:nvPr/>
        </p:nvSpPr>
        <p:spPr>
          <a:xfrm>
            <a:off x="7163783" y="4630162"/>
            <a:ext cx="1660695" cy="43956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993821" y="4366869"/>
            <a:ext cx="2116573" cy="369332"/>
          </a:xfrm>
          <a:prstGeom prst="rect">
            <a:avLst/>
          </a:prstGeom>
          <a:noFill/>
        </p:spPr>
        <p:txBody>
          <a:bodyPr wrap="square" rtlCol="0">
            <a:spAutoFit/>
          </a:bodyPr>
          <a:lstStyle/>
          <a:p>
            <a:r>
              <a:rPr lang="en-US" dirty="0" smtClean="0"/>
              <a:t>Transitions</a:t>
            </a:r>
            <a:endParaRPr lang="en-US" dirty="0"/>
          </a:p>
        </p:txBody>
      </p:sp>
      <p:sp>
        <p:nvSpPr>
          <p:cNvPr id="10" name="TextBox 9"/>
          <p:cNvSpPr txBox="1"/>
          <p:nvPr/>
        </p:nvSpPr>
        <p:spPr>
          <a:xfrm>
            <a:off x="4962216" y="3087638"/>
            <a:ext cx="2116573" cy="369332"/>
          </a:xfrm>
          <a:prstGeom prst="rect">
            <a:avLst/>
          </a:prstGeom>
          <a:noFill/>
        </p:spPr>
        <p:txBody>
          <a:bodyPr wrap="square" rtlCol="0">
            <a:spAutoFit/>
          </a:bodyPr>
          <a:lstStyle/>
          <a:p>
            <a:r>
              <a:rPr lang="en-US" dirty="0" smtClean="0"/>
              <a:t>Topic Sentence</a:t>
            </a:r>
            <a:endParaRPr lang="en-US" dirty="0"/>
          </a:p>
        </p:txBody>
      </p:sp>
      <p:sp>
        <p:nvSpPr>
          <p:cNvPr id="11" name="TextBox 10"/>
          <p:cNvSpPr txBox="1"/>
          <p:nvPr/>
        </p:nvSpPr>
        <p:spPr>
          <a:xfrm>
            <a:off x="4993821" y="3997537"/>
            <a:ext cx="2116573" cy="369332"/>
          </a:xfrm>
          <a:prstGeom prst="rect">
            <a:avLst/>
          </a:prstGeom>
          <a:noFill/>
        </p:spPr>
        <p:txBody>
          <a:bodyPr wrap="square" rtlCol="0">
            <a:spAutoFit/>
          </a:bodyPr>
          <a:lstStyle/>
          <a:p>
            <a:r>
              <a:rPr lang="en-US" dirty="0" smtClean="0"/>
              <a:t>Explanation</a:t>
            </a:r>
            <a:endParaRPr lang="en-US" dirty="0"/>
          </a:p>
        </p:txBody>
      </p:sp>
      <p:sp>
        <p:nvSpPr>
          <p:cNvPr id="12" name="TextBox 11"/>
          <p:cNvSpPr txBox="1"/>
          <p:nvPr/>
        </p:nvSpPr>
        <p:spPr>
          <a:xfrm>
            <a:off x="4993821" y="3527201"/>
            <a:ext cx="2116573" cy="369332"/>
          </a:xfrm>
          <a:prstGeom prst="rect">
            <a:avLst/>
          </a:prstGeom>
          <a:noFill/>
        </p:spPr>
        <p:txBody>
          <a:bodyPr wrap="square" rtlCol="0">
            <a:spAutoFit/>
          </a:bodyPr>
          <a:lstStyle/>
          <a:p>
            <a:r>
              <a:rPr lang="en-US" dirty="0" smtClean="0"/>
              <a:t>Evidence</a:t>
            </a:r>
            <a:endParaRPr lang="en-US" dirty="0"/>
          </a:p>
        </p:txBody>
      </p:sp>
      <p:sp>
        <p:nvSpPr>
          <p:cNvPr id="13" name="TextBox 12"/>
          <p:cNvSpPr txBox="1"/>
          <p:nvPr/>
        </p:nvSpPr>
        <p:spPr>
          <a:xfrm>
            <a:off x="5340275" y="1939770"/>
            <a:ext cx="2653856" cy="646331"/>
          </a:xfrm>
          <a:prstGeom prst="rect">
            <a:avLst/>
          </a:prstGeom>
          <a:noFill/>
        </p:spPr>
        <p:txBody>
          <a:bodyPr wrap="square" rtlCol="0">
            <a:spAutoFit/>
          </a:bodyPr>
          <a:lstStyle/>
          <a:p>
            <a:pPr algn="ctr"/>
            <a:r>
              <a:rPr lang="en-US" dirty="0" smtClean="0"/>
              <a:t>Made up of the following:</a:t>
            </a:r>
            <a:endParaRPr lang="en-US" dirty="0"/>
          </a:p>
        </p:txBody>
      </p:sp>
      <p:sp>
        <p:nvSpPr>
          <p:cNvPr id="14" name="Left Arrow 13"/>
          <p:cNvSpPr/>
          <p:nvPr/>
        </p:nvSpPr>
        <p:spPr>
          <a:xfrm>
            <a:off x="7110394" y="4303829"/>
            <a:ext cx="1660695" cy="439563"/>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949523" y="4696302"/>
            <a:ext cx="2720247" cy="373424"/>
          </a:xfrm>
          <a:prstGeom prst="rect">
            <a:avLst/>
          </a:prstGeom>
          <a:noFill/>
        </p:spPr>
        <p:txBody>
          <a:bodyPr wrap="square" rtlCol="0">
            <a:spAutoFit/>
          </a:bodyPr>
          <a:lstStyle/>
          <a:p>
            <a:r>
              <a:rPr lang="en-US" dirty="0" smtClean="0"/>
              <a:t>Concluding Sentence</a:t>
            </a:r>
            <a:endParaRPr lang="en-US" dirty="0"/>
          </a:p>
        </p:txBody>
      </p:sp>
    </p:spTree>
    <p:extLst>
      <p:ext uri="{BB962C8B-B14F-4D97-AF65-F5344CB8AC3E}">
        <p14:creationId xmlns:p14="http://schemas.microsoft.com/office/powerpoint/2010/main" val="1582229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289" y="214632"/>
            <a:ext cx="8370358" cy="762000"/>
          </a:xfrm>
        </p:spPr>
        <p:txBody>
          <a:bodyPr/>
          <a:lstStyle/>
          <a:p>
            <a:r>
              <a:rPr lang="en-US" dirty="0" smtClean="0"/>
              <a:t>Body Paragraphs</a:t>
            </a:r>
            <a:endParaRPr lang="en-US" dirty="0"/>
          </a:p>
        </p:txBody>
      </p:sp>
      <p:sp>
        <p:nvSpPr>
          <p:cNvPr id="3" name="Content Placeholder 2"/>
          <p:cNvSpPr>
            <a:spLocks noGrp="1"/>
          </p:cNvSpPr>
          <p:nvPr>
            <p:ph idx="1"/>
          </p:nvPr>
        </p:nvSpPr>
        <p:spPr>
          <a:xfrm>
            <a:off x="393372" y="541791"/>
            <a:ext cx="8595360" cy="2221949"/>
          </a:xfrm>
          <a:prstGeom prst="rect">
            <a:avLst/>
          </a:prstGeom>
        </p:spPr>
        <p:txBody>
          <a:bodyPr>
            <a:normAutofit fontScale="92500" lnSpcReduction="10000"/>
          </a:bodyPr>
          <a:lstStyle/>
          <a:p>
            <a:pPr lvl="1"/>
            <a:endParaRPr lang="en-US" dirty="0" smtClean="0"/>
          </a:p>
          <a:p>
            <a:pPr lvl="1"/>
            <a:r>
              <a:rPr lang="en-US" dirty="0" smtClean="0"/>
              <a:t>Top bun = topic sentence</a:t>
            </a:r>
          </a:p>
          <a:p>
            <a:pPr lvl="1"/>
            <a:r>
              <a:rPr lang="en-US" dirty="0" smtClean="0"/>
              <a:t>Condiments (sauce) = transitions	</a:t>
            </a:r>
          </a:p>
          <a:p>
            <a:pPr lvl="1"/>
            <a:r>
              <a:rPr lang="en-US" dirty="0" smtClean="0"/>
              <a:t>Meat =evidence</a:t>
            </a:r>
          </a:p>
          <a:p>
            <a:pPr lvl="1"/>
            <a:r>
              <a:rPr lang="en-US" dirty="0"/>
              <a:t>V</a:t>
            </a:r>
            <a:r>
              <a:rPr lang="en-US" dirty="0" smtClean="0"/>
              <a:t>eggies = explanation</a:t>
            </a:r>
          </a:p>
          <a:p>
            <a:pPr lvl="1"/>
            <a:r>
              <a:rPr lang="en-US" dirty="0" smtClean="0"/>
              <a:t>Bottom bun = concluding sentence</a:t>
            </a:r>
          </a:p>
        </p:txBody>
      </p:sp>
      <p:pic>
        <p:nvPicPr>
          <p:cNvPr id="4" name="Picture 3"/>
          <p:cNvPicPr>
            <a:picLocks noChangeAspect="1"/>
          </p:cNvPicPr>
          <p:nvPr/>
        </p:nvPicPr>
        <p:blipFill rotWithShape="1">
          <a:blip r:embed="rId2"/>
          <a:srcRect t="11553" b="15527"/>
          <a:stretch/>
        </p:blipFill>
        <p:spPr>
          <a:xfrm>
            <a:off x="5515984" y="2666492"/>
            <a:ext cx="3628016" cy="3968305"/>
          </a:xfrm>
          <a:prstGeom prst="rect">
            <a:avLst/>
          </a:prstGeom>
        </p:spPr>
      </p:pic>
      <p:pic>
        <p:nvPicPr>
          <p:cNvPr id="5" name="Picture 4"/>
          <p:cNvPicPr>
            <a:picLocks noChangeAspect="1"/>
          </p:cNvPicPr>
          <p:nvPr/>
        </p:nvPicPr>
        <p:blipFill>
          <a:blip r:embed="rId3"/>
          <a:stretch>
            <a:fillRect/>
          </a:stretch>
        </p:blipFill>
        <p:spPr>
          <a:xfrm>
            <a:off x="274320" y="2666492"/>
            <a:ext cx="2959100" cy="4191508"/>
          </a:xfrm>
          <a:prstGeom prst="rect">
            <a:avLst/>
          </a:prstGeom>
        </p:spPr>
      </p:pic>
      <p:sp>
        <p:nvSpPr>
          <p:cNvPr id="6" name="Left-Right Arrow 5"/>
          <p:cNvSpPr/>
          <p:nvPr/>
        </p:nvSpPr>
        <p:spPr>
          <a:xfrm>
            <a:off x="2617128" y="2763740"/>
            <a:ext cx="3527117" cy="952371"/>
          </a:xfrm>
          <a:prstGeom prst="lef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Left-Right Arrow 6"/>
          <p:cNvSpPr/>
          <p:nvPr/>
        </p:nvSpPr>
        <p:spPr>
          <a:xfrm>
            <a:off x="2617128" y="3832646"/>
            <a:ext cx="3527117" cy="952371"/>
          </a:xfrm>
          <a:prstGeom prst="lef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Left-Right Arrow 7"/>
          <p:cNvSpPr/>
          <p:nvPr/>
        </p:nvSpPr>
        <p:spPr>
          <a:xfrm>
            <a:off x="2617128" y="4602810"/>
            <a:ext cx="3527117" cy="952371"/>
          </a:xfrm>
          <a:prstGeom prst="lef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dirty="0">
              <a:solidFill>
                <a:srgbClr val="2E2224"/>
              </a:solidFill>
            </a:endParaRPr>
          </a:p>
        </p:txBody>
      </p:sp>
      <p:sp>
        <p:nvSpPr>
          <p:cNvPr id="9" name="TextBox 8"/>
          <p:cNvSpPr txBox="1"/>
          <p:nvPr/>
        </p:nvSpPr>
        <p:spPr>
          <a:xfrm>
            <a:off x="3380269" y="2971228"/>
            <a:ext cx="1942253" cy="523220"/>
          </a:xfrm>
          <a:prstGeom prst="rect">
            <a:avLst/>
          </a:prstGeom>
          <a:noFill/>
        </p:spPr>
        <p:txBody>
          <a:bodyPr wrap="square" rtlCol="0">
            <a:spAutoFit/>
          </a:bodyPr>
          <a:lstStyle/>
          <a:p>
            <a:pPr algn="ctr"/>
            <a:r>
              <a:rPr lang="en-US" sz="2800" dirty="0" smtClean="0"/>
              <a:t>Top Bun</a:t>
            </a:r>
            <a:endParaRPr lang="en-US" sz="2800" dirty="0"/>
          </a:p>
        </p:txBody>
      </p:sp>
      <p:sp>
        <p:nvSpPr>
          <p:cNvPr id="10" name="Rectangle 9"/>
          <p:cNvSpPr/>
          <p:nvPr/>
        </p:nvSpPr>
        <p:spPr>
          <a:xfrm>
            <a:off x="3880987" y="4008042"/>
            <a:ext cx="1083224" cy="523220"/>
          </a:xfrm>
          <a:prstGeom prst="rect">
            <a:avLst/>
          </a:prstGeom>
        </p:spPr>
        <p:txBody>
          <a:bodyPr wrap="none">
            <a:spAutoFit/>
          </a:bodyPr>
          <a:lstStyle/>
          <a:p>
            <a:pPr algn="ctr"/>
            <a:r>
              <a:rPr lang="en-US" sz="2800" dirty="0" smtClean="0"/>
              <a:t>Sauce</a:t>
            </a:r>
            <a:endParaRPr lang="en-US" sz="2800" dirty="0"/>
          </a:p>
        </p:txBody>
      </p:sp>
      <p:sp>
        <p:nvSpPr>
          <p:cNvPr id="11" name="Rectangle 10"/>
          <p:cNvSpPr/>
          <p:nvPr/>
        </p:nvSpPr>
        <p:spPr>
          <a:xfrm>
            <a:off x="3932357" y="4790858"/>
            <a:ext cx="980482" cy="523220"/>
          </a:xfrm>
          <a:prstGeom prst="rect">
            <a:avLst/>
          </a:prstGeom>
        </p:spPr>
        <p:txBody>
          <a:bodyPr wrap="none">
            <a:spAutoFit/>
          </a:bodyPr>
          <a:lstStyle/>
          <a:p>
            <a:pPr algn="ctr"/>
            <a:r>
              <a:rPr lang="en-US" sz="2800" dirty="0" smtClean="0"/>
              <a:t>Meat</a:t>
            </a:r>
            <a:endParaRPr lang="en-US" sz="2800" dirty="0"/>
          </a:p>
        </p:txBody>
      </p:sp>
      <p:sp>
        <p:nvSpPr>
          <p:cNvPr id="13" name="Left-Right Arrow 12"/>
          <p:cNvSpPr/>
          <p:nvPr/>
        </p:nvSpPr>
        <p:spPr>
          <a:xfrm>
            <a:off x="2769528" y="5998998"/>
            <a:ext cx="3527117" cy="952371"/>
          </a:xfrm>
          <a:prstGeom prst="lef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TextBox 13"/>
          <p:cNvSpPr txBox="1"/>
          <p:nvPr/>
        </p:nvSpPr>
        <p:spPr>
          <a:xfrm>
            <a:off x="3380269" y="6161327"/>
            <a:ext cx="1942253" cy="461665"/>
          </a:xfrm>
          <a:prstGeom prst="rect">
            <a:avLst/>
          </a:prstGeom>
          <a:noFill/>
        </p:spPr>
        <p:txBody>
          <a:bodyPr wrap="square" rtlCol="0">
            <a:spAutoFit/>
          </a:bodyPr>
          <a:lstStyle/>
          <a:p>
            <a:pPr algn="ctr"/>
            <a:r>
              <a:rPr lang="en-US" sz="2400" dirty="0" smtClean="0"/>
              <a:t>Bottom Bun</a:t>
            </a:r>
            <a:endParaRPr lang="en-US" sz="2800" dirty="0"/>
          </a:p>
        </p:txBody>
      </p:sp>
      <p:sp>
        <p:nvSpPr>
          <p:cNvPr id="12" name="TextBox 11"/>
          <p:cNvSpPr txBox="1"/>
          <p:nvPr/>
        </p:nvSpPr>
        <p:spPr>
          <a:xfrm>
            <a:off x="6588449" y="1004761"/>
            <a:ext cx="2555551" cy="1200329"/>
          </a:xfrm>
          <a:prstGeom prst="rect">
            <a:avLst/>
          </a:prstGeom>
          <a:noFill/>
        </p:spPr>
        <p:txBody>
          <a:bodyPr wrap="square" rtlCol="0">
            <a:spAutoFit/>
          </a:bodyPr>
          <a:lstStyle/>
          <a:p>
            <a:r>
              <a:rPr lang="en-US" b="1" dirty="0"/>
              <a:t>Think of a body paragraph as a SANDWICH! </a:t>
            </a:r>
          </a:p>
          <a:p>
            <a:endParaRPr lang="en-US" dirty="0"/>
          </a:p>
        </p:txBody>
      </p:sp>
      <p:sp>
        <p:nvSpPr>
          <p:cNvPr id="15" name="Left-Right Arrow 14"/>
          <p:cNvSpPr/>
          <p:nvPr/>
        </p:nvSpPr>
        <p:spPr>
          <a:xfrm>
            <a:off x="2703644" y="5236654"/>
            <a:ext cx="3527117" cy="952371"/>
          </a:xfrm>
          <a:prstGeom prst="lef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rgbClr val="2E2224"/>
              </a:solidFill>
            </a:endParaRPr>
          </a:p>
        </p:txBody>
      </p:sp>
      <p:sp>
        <p:nvSpPr>
          <p:cNvPr id="16" name="Rectangle 15"/>
          <p:cNvSpPr/>
          <p:nvPr/>
        </p:nvSpPr>
        <p:spPr>
          <a:xfrm>
            <a:off x="3852375" y="5480270"/>
            <a:ext cx="1329561" cy="523220"/>
          </a:xfrm>
          <a:prstGeom prst="rect">
            <a:avLst/>
          </a:prstGeom>
        </p:spPr>
        <p:txBody>
          <a:bodyPr wrap="none">
            <a:spAutoFit/>
          </a:bodyPr>
          <a:lstStyle/>
          <a:p>
            <a:pPr algn="ctr"/>
            <a:r>
              <a:rPr lang="en-US" sz="2800" dirty="0" smtClean="0"/>
              <a:t>Veggies</a:t>
            </a:r>
            <a:endParaRPr lang="en-US" sz="2800" dirty="0"/>
          </a:p>
        </p:txBody>
      </p:sp>
    </p:spTree>
    <p:extLst>
      <p:ext uri="{BB962C8B-B14F-4D97-AF65-F5344CB8AC3E}">
        <p14:creationId xmlns:p14="http://schemas.microsoft.com/office/powerpoint/2010/main" val="2327889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of Body Paragraph parts . . .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Topic sentence = what your paragraph is going to be about – (1 </a:t>
            </a:r>
            <a:r>
              <a:rPr lang="en-US" dirty="0" err="1" smtClean="0"/>
              <a:t>subclaim</a:t>
            </a:r>
            <a:r>
              <a:rPr lang="en-US" dirty="0" smtClean="0"/>
              <a:t>)</a:t>
            </a:r>
          </a:p>
          <a:p>
            <a:r>
              <a:rPr lang="en-US" dirty="0" smtClean="0"/>
              <a:t>Transitions word = move from one idea to another</a:t>
            </a:r>
          </a:p>
          <a:p>
            <a:r>
              <a:rPr lang="en-US" dirty="0" smtClean="0"/>
              <a:t>Evidence = introduce evidence and provide evidence (quote)</a:t>
            </a:r>
          </a:p>
          <a:p>
            <a:r>
              <a:rPr lang="en-US" dirty="0" smtClean="0"/>
              <a:t>Explanation = explain how the piece of evidence shows your </a:t>
            </a:r>
            <a:r>
              <a:rPr lang="en-US" dirty="0" err="1" smtClean="0"/>
              <a:t>subclaim</a:t>
            </a:r>
            <a:endParaRPr lang="en-US" dirty="0" smtClean="0"/>
          </a:p>
          <a:p>
            <a:r>
              <a:rPr lang="en-US" dirty="0" smtClean="0"/>
              <a:t>Concluding sentence = restate topic sentence in different words.</a:t>
            </a:r>
            <a:endParaRPr lang="en-US" dirty="0"/>
          </a:p>
        </p:txBody>
      </p:sp>
    </p:spTree>
    <p:extLst>
      <p:ext uri="{BB962C8B-B14F-4D97-AF65-F5344CB8AC3E}">
        <p14:creationId xmlns:p14="http://schemas.microsoft.com/office/powerpoint/2010/main" val="19122628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TRANSITIONS</a:t>
            </a:r>
            <a:endParaRPr lang="en-US" dirty="0"/>
          </a:p>
        </p:txBody>
      </p:sp>
      <p:sp>
        <p:nvSpPr>
          <p:cNvPr id="5" name="Content Placeholder 4"/>
          <p:cNvSpPr>
            <a:spLocks noGrp="1"/>
          </p:cNvSpPr>
          <p:nvPr>
            <p:ph sz="quarter" idx="13"/>
          </p:nvPr>
        </p:nvSpPr>
        <p:spPr/>
        <p:txBody>
          <a:bodyPr>
            <a:normAutofit fontScale="62500" lnSpcReduction="20000"/>
          </a:bodyPr>
          <a:lstStyle/>
          <a:p>
            <a:r>
              <a:rPr lang="en-US" dirty="0" smtClean="0"/>
              <a:t>However,</a:t>
            </a:r>
          </a:p>
          <a:p>
            <a:r>
              <a:rPr lang="en-US" dirty="0" smtClean="0"/>
              <a:t>Therefore,</a:t>
            </a:r>
          </a:p>
          <a:p>
            <a:r>
              <a:rPr lang="en-US" dirty="0" smtClean="0"/>
              <a:t>Hence,</a:t>
            </a:r>
          </a:p>
          <a:p>
            <a:r>
              <a:rPr lang="en-US" dirty="0" smtClean="0"/>
              <a:t>Fortunately,</a:t>
            </a:r>
          </a:p>
          <a:p>
            <a:r>
              <a:rPr lang="en-US" dirty="0" smtClean="0"/>
              <a:t>Meanwhile,</a:t>
            </a:r>
          </a:p>
          <a:p>
            <a:r>
              <a:rPr lang="en-US" dirty="0" smtClean="0"/>
              <a:t>Well,</a:t>
            </a:r>
          </a:p>
          <a:p>
            <a:r>
              <a:rPr lang="en-US" dirty="0" smtClean="0"/>
              <a:t>Nevertheless,</a:t>
            </a:r>
          </a:p>
          <a:p>
            <a:r>
              <a:rPr lang="en-US" dirty="0" smtClean="0"/>
              <a:t>Furthermore,</a:t>
            </a:r>
          </a:p>
          <a:p>
            <a:r>
              <a:rPr lang="en-US" dirty="0" smtClean="0"/>
              <a:t>Moreover,</a:t>
            </a:r>
          </a:p>
          <a:p>
            <a:r>
              <a:rPr lang="en-US" dirty="0" smtClean="0"/>
              <a:t>In addition,</a:t>
            </a:r>
          </a:p>
          <a:p>
            <a:r>
              <a:rPr lang="en-US" dirty="0" smtClean="0"/>
              <a:t>In fact,</a:t>
            </a:r>
          </a:p>
          <a:p>
            <a:r>
              <a:rPr lang="en-US" dirty="0" smtClean="0"/>
              <a:t>After all,</a:t>
            </a:r>
          </a:p>
          <a:p>
            <a:r>
              <a:rPr lang="en-US" dirty="0" smtClean="0"/>
              <a:t>First,</a:t>
            </a:r>
          </a:p>
          <a:p>
            <a:r>
              <a:rPr lang="en-US" dirty="0" smtClean="0"/>
              <a:t>Next,</a:t>
            </a:r>
          </a:p>
          <a:p>
            <a:r>
              <a:rPr lang="en-US" dirty="0" smtClean="0"/>
              <a:t>Finally,</a:t>
            </a:r>
          </a:p>
          <a:p>
            <a:endParaRPr lang="en-US" dirty="0"/>
          </a:p>
        </p:txBody>
      </p:sp>
      <p:sp>
        <p:nvSpPr>
          <p:cNvPr id="6" name="Content Placeholder 5"/>
          <p:cNvSpPr>
            <a:spLocks noGrp="1"/>
          </p:cNvSpPr>
          <p:nvPr>
            <p:ph sz="quarter" idx="14"/>
          </p:nvPr>
        </p:nvSpPr>
        <p:spPr/>
        <p:txBody>
          <a:bodyPr/>
          <a:lstStyle/>
          <a:p>
            <a:r>
              <a:rPr lang="en-US" dirty="0" smtClean="0"/>
              <a:t>I gave you a list of transition words apart from this.</a:t>
            </a:r>
          </a:p>
          <a:p>
            <a:endParaRPr lang="en-US" dirty="0"/>
          </a:p>
          <a:p>
            <a:r>
              <a:rPr lang="en-US" dirty="0" smtClean="0"/>
              <a:t>Let’s talk about it!</a:t>
            </a:r>
            <a:endParaRPr lang="en-US" dirty="0"/>
          </a:p>
        </p:txBody>
      </p:sp>
    </p:spTree>
    <p:extLst>
      <p:ext uri="{BB962C8B-B14F-4D97-AF65-F5344CB8AC3E}">
        <p14:creationId xmlns:p14="http://schemas.microsoft.com/office/powerpoint/2010/main" val="22195982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Introductory Phrases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835840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they? </a:t>
            </a:r>
            <a:br>
              <a:rPr lang="en-US" dirty="0" smtClean="0"/>
            </a:br>
            <a:r>
              <a:rPr lang="en-US" dirty="0" smtClean="0"/>
              <a:t>Why do we need them?</a:t>
            </a:r>
            <a:endParaRPr lang="en-US" dirty="0"/>
          </a:p>
        </p:txBody>
      </p:sp>
      <p:sp>
        <p:nvSpPr>
          <p:cNvPr id="3" name="Content Placeholder 2"/>
          <p:cNvSpPr>
            <a:spLocks noGrp="1"/>
          </p:cNvSpPr>
          <p:nvPr>
            <p:ph idx="1"/>
          </p:nvPr>
        </p:nvSpPr>
        <p:spPr/>
        <p:txBody>
          <a:bodyPr>
            <a:normAutofit/>
          </a:bodyPr>
          <a:lstStyle/>
          <a:p>
            <a:r>
              <a:rPr lang="en-US" dirty="0" smtClean="0"/>
              <a:t>They are words or phrases that introduce your evidence. Therefore, they will always go </a:t>
            </a:r>
            <a:r>
              <a:rPr lang="en-US" b="1" dirty="0" smtClean="0"/>
              <a:t>before</a:t>
            </a:r>
            <a:r>
              <a:rPr lang="en-US" dirty="0" smtClean="0"/>
              <a:t> your evidence.</a:t>
            </a:r>
          </a:p>
          <a:p>
            <a:endParaRPr lang="en-US" dirty="0" smtClean="0"/>
          </a:p>
          <a:p>
            <a:r>
              <a:rPr lang="en-US" dirty="0" smtClean="0"/>
              <a:t>We need them because they give</a:t>
            </a:r>
            <a:r>
              <a:rPr lang="en-US" b="1" dirty="0" smtClean="0"/>
              <a:t> context </a:t>
            </a:r>
            <a:r>
              <a:rPr lang="en-US" dirty="0" smtClean="0"/>
              <a:t>to your piece of evidence.</a:t>
            </a:r>
          </a:p>
          <a:p>
            <a:endParaRPr lang="en-US" dirty="0" smtClean="0"/>
          </a:p>
        </p:txBody>
      </p:sp>
    </p:spTree>
    <p:extLst>
      <p:ext uri="{BB962C8B-B14F-4D97-AF65-F5344CB8AC3E}">
        <p14:creationId xmlns:p14="http://schemas.microsoft.com/office/powerpoint/2010/main" val="35858159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 Begin a </a:t>
            </a:r>
            <a:r>
              <a:rPr lang="en-US" b="1" dirty="0"/>
              <a:t>sentence with your own words, then complete it with quoted </a:t>
            </a:r>
            <a:r>
              <a:rPr lang="en-US" b="1" dirty="0" smtClean="0"/>
              <a:t>words.</a:t>
            </a:r>
          </a:p>
          <a:p>
            <a:endParaRPr lang="en-US" dirty="0" smtClean="0"/>
          </a:p>
          <a:p>
            <a:pPr marL="68580" indent="0">
              <a:buNone/>
            </a:pPr>
            <a:r>
              <a:rPr lang="en-US" dirty="0" smtClean="0"/>
              <a:t>EXAMPLE: </a:t>
            </a:r>
            <a:r>
              <a:rPr lang="en-US" u="sng" dirty="0" smtClean="0"/>
              <a:t>Even though the man stated that the </a:t>
            </a:r>
            <a:r>
              <a:rPr lang="en-US" dirty="0" smtClean="0"/>
              <a:t>“old timer was right,” when he told him not to travel alone, he knew it was too late for him now (London 12). </a:t>
            </a:r>
          </a:p>
          <a:p>
            <a:pPr marL="68580" indent="0">
              <a:buNone/>
            </a:pPr>
            <a:endParaRPr lang="en-US" dirty="0" smtClean="0"/>
          </a:p>
          <a:p>
            <a:pPr marL="68580" indent="0">
              <a:buNone/>
            </a:pPr>
            <a:r>
              <a:rPr lang="en-US" dirty="0" smtClean="0"/>
              <a:t>EXAMPLE: </a:t>
            </a:r>
            <a:r>
              <a:rPr lang="en-US" u="sng" dirty="0" smtClean="0"/>
              <a:t>Hamlet's </a:t>
            </a:r>
            <a:r>
              <a:rPr lang="en-US" u="sng" dirty="0"/>
              <a:t>task is to avenge a </a:t>
            </a:r>
            <a:r>
              <a:rPr lang="en-US" dirty="0"/>
              <a:t>"foul and most unnatural murder" (Shakespeare 925). </a:t>
            </a:r>
          </a:p>
          <a:p>
            <a:pPr marL="68580" indent="0">
              <a:buNone/>
            </a:pPr>
            <a:endParaRPr lang="en-US" dirty="0"/>
          </a:p>
        </p:txBody>
      </p:sp>
    </p:spTree>
    <p:extLst>
      <p:ext uri="{BB962C8B-B14F-4D97-AF65-F5344CB8AC3E}">
        <p14:creationId xmlns:p14="http://schemas.microsoft.com/office/powerpoint/2010/main" val="85572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4 WAYS TO INTRODUCE QUOTES:</a:t>
            </a:r>
            <a:endParaRPr lang="en-US" dirty="0"/>
          </a:p>
        </p:txBody>
      </p:sp>
      <p:sp>
        <p:nvSpPr>
          <p:cNvPr id="3" name="Content Placeholder 2"/>
          <p:cNvSpPr>
            <a:spLocks noGrp="1"/>
          </p:cNvSpPr>
          <p:nvPr>
            <p:ph idx="1"/>
          </p:nvPr>
        </p:nvSpPr>
        <p:spPr/>
        <p:txBody>
          <a:bodyPr/>
          <a:lstStyle/>
          <a:p>
            <a:r>
              <a:rPr lang="en-US" b="1" dirty="0"/>
              <a:t>2</a:t>
            </a:r>
            <a:r>
              <a:rPr lang="en-US" b="1" dirty="0" smtClean="0"/>
              <a:t>. Quote an autho</a:t>
            </a:r>
            <a:r>
              <a:rPr lang="en-US" b="1" dirty="0"/>
              <a:t>r</a:t>
            </a:r>
            <a:r>
              <a:rPr lang="en-US" b="1" dirty="0" smtClean="0"/>
              <a:t> by naming </a:t>
            </a:r>
            <a:r>
              <a:rPr lang="en-US" b="1" dirty="0"/>
              <a:t>the source, followed by a </a:t>
            </a:r>
            <a:r>
              <a:rPr lang="en-US" b="1" dirty="0" smtClean="0"/>
              <a:t>comma</a:t>
            </a:r>
          </a:p>
          <a:p>
            <a:endParaRPr lang="en-US" dirty="0" smtClean="0"/>
          </a:p>
          <a:p>
            <a:pPr marL="68580" indent="0">
              <a:buNone/>
            </a:pPr>
            <a:r>
              <a:rPr lang="en-US" dirty="0"/>
              <a:t>EXAMPLE</a:t>
            </a:r>
            <a:r>
              <a:rPr lang="en-US" dirty="0" smtClean="0"/>
              <a:t>:</a:t>
            </a:r>
          </a:p>
          <a:p>
            <a:pPr marL="68580" indent="0">
              <a:buNone/>
            </a:pPr>
            <a:r>
              <a:rPr lang="en-US" u="sng" dirty="0"/>
              <a:t>According to Smith</a:t>
            </a:r>
            <a:r>
              <a:rPr lang="en-US" dirty="0"/>
              <a:t>, "[W]</a:t>
            </a:r>
            <a:r>
              <a:rPr lang="en-US" dirty="0" err="1"/>
              <a:t>riting</a:t>
            </a:r>
            <a:r>
              <a:rPr lang="en-US" dirty="0"/>
              <a:t> is fun" (215). </a:t>
            </a:r>
          </a:p>
          <a:p>
            <a:r>
              <a:rPr lang="en-US" u="sng" dirty="0"/>
              <a:t>In Smith's words</a:t>
            </a:r>
            <a:r>
              <a:rPr lang="en-US" dirty="0"/>
              <a:t>, " . . . </a:t>
            </a:r>
          </a:p>
          <a:p>
            <a:r>
              <a:rPr lang="en-US" u="sng" dirty="0"/>
              <a:t>In Smith's view, </a:t>
            </a:r>
            <a:r>
              <a:rPr lang="en-US" dirty="0"/>
              <a:t>" . . .</a:t>
            </a:r>
          </a:p>
          <a:p>
            <a:pPr marL="68580" indent="0">
              <a:buNone/>
            </a:pPr>
            <a:r>
              <a:rPr lang="en-US" dirty="0" smtClean="0"/>
              <a:t> </a:t>
            </a:r>
            <a:endParaRPr lang="en-US" dirty="0"/>
          </a:p>
        </p:txBody>
      </p:sp>
    </p:spTree>
    <p:extLst>
      <p:ext uri="{BB962C8B-B14F-4D97-AF65-F5344CB8AC3E}">
        <p14:creationId xmlns:p14="http://schemas.microsoft.com/office/powerpoint/2010/main" val="1190851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82</TotalTime>
  <Words>765</Words>
  <Application>Microsoft Macintosh PowerPoint</Application>
  <PresentationFormat>On-screen Show (4:3)</PresentationFormat>
  <Paragraphs>103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Review of Body Paragraphs</vt:lpstr>
      <vt:lpstr>Body Paragraph(s)</vt:lpstr>
      <vt:lpstr>Body Paragraphs</vt:lpstr>
      <vt:lpstr>Review of Body Paragraph parts . . . </vt:lpstr>
      <vt:lpstr>TRANSITIONS</vt:lpstr>
      <vt:lpstr>Introductory Phrases</vt:lpstr>
      <vt:lpstr>What are they?  Why do we need them?</vt:lpstr>
      <vt:lpstr>THE 4 WAYS TO INTRODUCE QUOTES:</vt:lpstr>
      <vt:lpstr>THE 4 WAYS TO INTRODUCE QUOTES:</vt:lpstr>
      <vt:lpstr>THE 4 WAYS TO INTRODUCE QUOTES:</vt:lpstr>
      <vt:lpstr>THE 4 WAYS TO INTRODUCE QUOTES:</vt:lpstr>
      <vt:lpstr>Remember IN-TEXT CITATIONS</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Phrases</dc:title>
  <dc:creator>Daisy Espinoza</dc:creator>
  <cp:lastModifiedBy>Daisy Espinoza</cp:lastModifiedBy>
  <cp:revision>20</cp:revision>
  <dcterms:created xsi:type="dcterms:W3CDTF">2016-11-04T20:48:24Z</dcterms:created>
  <dcterms:modified xsi:type="dcterms:W3CDTF">2017-11-28T22:22:21Z</dcterms:modified>
</cp:coreProperties>
</file>