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7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45" d="100"/>
          <a:sy n="45" d="100"/>
        </p:scale>
        <p:origin x="-169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51CBC9-6CB1-2046-B4F8-D6B7E8860267}" type="datetimeFigureOut">
              <a:rPr lang="en-US" smtClean="0"/>
              <a:t>4/9/17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56FCF5-CAFC-1045-ADF1-155B80968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818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6FCF5-CAFC-1045-ADF1-155B809685B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829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REALIS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6FCF5-CAFC-1045-ADF1-155B809685B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620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1295400"/>
            <a:ext cx="8228013" cy="1927225"/>
          </a:xfrm>
        </p:spPr>
        <p:txBody>
          <a:bodyPr tIns="0" bIns="0"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307976"/>
            <a:ext cx="8228013" cy="1066800"/>
          </a:xfr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4/9/17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4/9/17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81001"/>
            <a:ext cx="3509683" cy="2209800"/>
          </a:xfr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73050"/>
            <a:ext cx="3657600" cy="585311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649071"/>
            <a:ext cx="3509683" cy="3388192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4/9/17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4/9/17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8600" y="1143000"/>
            <a:ext cx="4267200" cy="4267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4/9/17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90600" y="2590800"/>
            <a:ext cx="3505200" cy="3505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79675" y="1260475"/>
            <a:ext cx="1254125" cy="12541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69875" y="762000"/>
            <a:ext cx="2092325" cy="20923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68388"/>
            <a:ext cx="8228013" cy="3468875"/>
          </a:xfrm>
        </p:spPr>
        <p:txBody>
          <a:bodyPr vert="eaVert"/>
          <a:lstStyle>
            <a:lvl5pPr>
              <a:defRPr/>
            </a:lvl5pPr>
            <a:lvl6pPr marL="1719072">
              <a:defRPr/>
            </a:lvl6pPr>
            <a:lvl7pPr marL="1719072">
              <a:defRPr/>
            </a:lvl7pPr>
            <a:lvl8pPr marL="1719072">
              <a:defRPr/>
            </a:lvl8pPr>
            <a:lvl9pPr marL="1719072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4/9/17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74638"/>
            <a:ext cx="1524000" cy="5851525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6859"/>
            <a:ext cx="6019800" cy="561564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4/9/17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4/9/17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4/9/17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36694"/>
            <a:ext cx="6400800" cy="1362075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399" y="3609695"/>
            <a:ext cx="5181601" cy="1500187"/>
          </a:xfrm>
        </p:spPr>
        <p:txBody>
          <a:bodyPr anchor="t" anchorCtr="0"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4/9/17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8999" y="6356350"/>
            <a:ext cx="14462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tabLst/>
              <a:defRPr sz="1600"/>
            </a:lvl6pPr>
            <a:lvl7pPr marL="2173288" indent="-227013">
              <a:tabLst/>
              <a:defRPr sz="1600"/>
            </a:lvl7pPr>
            <a:lvl8pPr marL="2398713" indent="-227013">
              <a:tabLst/>
              <a:defRPr sz="1600"/>
            </a:lvl8pPr>
            <a:lvl9pPr marL="2625725" indent="-227013">
              <a:tabLst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4/9/17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4/9/17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784475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4/9/17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62000" y="4497070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4/9/17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4/9/17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9775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39775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4/9/17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51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775" y="2770094"/>
            <a:ext cx="7662864" cy="3267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4/9/17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8961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" pitchFamily="2" charset="2"/>
        <a:buChar char="S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48jUyAK_4Uo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Modernism in Other Forms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9451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video showcases the Jazz Age of the 1920s. It was the music that was popular during modernism.</a:t>
            </a:r>
          </a:p>
          <a:p>
            <a:r>
              <a:rPr lang="en-US" dirty="0" smtClean="0"/>
              <a:t>Because modernism was from 1915-1945, the Harlem Renaissance (1915-1929) fell into the modernism time period. As a result, jazz influenced modernist works as well.</a:t>
            </a:r>
          </a:p>
          <a:p>
            <a:r>
              <a:rPr lang="en-US" dirty="0">
                <a:hlinkClick r:id="rId2"/>
              </a:rPr>
              <a:t>https://www.youtube.com/watch?v=</a:t>
            </a:r>
            <a:r>
              <a:rPr lang="en-US" dirty="0" smtClean="0">
                <a:hlinkClick r:id="rId2"/>
              </a:rPr>
              <a:t>48jUyAK_4Uo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0234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 Landscape with the Fall of Icarus -WCW</a:t>
            </a:r>
          </a:p>
          <a:p>
            <a:r>
              <a:rPr lang="en-US" dirty="0" smtClean="0"/>
              <a:t>2.   in just – EC</a:t>
            </a:r>
          </a:p>
          <a:p>
            <a:r>
              <a:rPr lang="en-US" dirty="0" smtClean="0"/>
              <a:t>3. “Out, Out –” RF</a:t>
            </a:r>
          </a:p>
          <a:p>
            <a:r>
              <a:rPr lang="en-US" dirty="0" smtClean="0"/>
              <a:t>4.  The Road Not Taken - RF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7193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Poetry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30461"/>
            <a:ext cx="8407041" cy="4627539"/>
          </a:xfrm>
        </p:spPr>
        <p:txBody>
          <a:bodyPr>
            <a:normAutofit/>
          </a:bodyPr>
          <a:lstStyle/>
          <a:p>
            <a:r>
              <a:rPr lang="en-US" dirty="0" smtClean="0"/>
              <a:t>In groups you will each be responsible for looking at a modernist poem from a modernist author.</a:t>
            </a:r>
          </a:p>
          <a:p>
            <a:r>
              <a:rPr lang="en-US" dirty="0" smtClean="0"/>
              <a:t>You will have to do following:</a:t>
            </a:r>
            <a:endParaRPr lang="en-US" dirty="0"/>
          </a:p>
          <a:p>
            <a:pPr lvl="1"/>
            <a:r>
              <a:rPr lang="en-US" dirty="0" smtClean="0"/>
              <a:t>1. Read the poem. </a:t>
            </a:r>
          </a:p>
          <a:p>
            <a:pPr lvl="1"/>
            <a:r>
              <a:rPr lang="en-US" dirty="0" smtClean="0"/>
              <a:t>2. What is the poem about?</a:t>
            </a:r>
          </a:p>
          <a:p>
            <a:pPr lvl="1"/>
            <a:r>
              <a:rPr lang="en-US" dirty="0"/>
              <a:t>3</a:t>
            </a:r>
            <a:r>
              <a:rPr lang="en-US" dirty="0" smtClean="0"/>
              <a:t>. What modern theme(s) are present in the poem and how do you know? Find at least </a:t>
            </a:r>
            <a:r>
              <a:rPr lang="en-US" smtClean="0"/>
              <a:t>2 examples.</a:t>
            </a:r>
            <a:endParaRPr lang="en-US" dirty="0" smtClean="0"/>
          </a:p>
          <a:p>
            <a:pPr lvl="1"/>
            <a:r>
              <a:rPr lang="en-US" dirty="0"/>
              <a:t>4</a:t>
            </a:r>
            <a:r>
              <a:rPr lang="en-US" dirty="0" smtClean="0"/>
              <a:t>. How does it remind you of the modern music/art we have talked about today in class?</a:t>
            </a:r>
          </a:p>
          <a:p>
            <a:pPr lvl="1"/>
            <a:r>
              <a:rPr lang="en-US" dirty="0" smtClean="0"/>
              <a:t>BE PREPARED TO SHARE THIS INFORMATION WITH THE CLASS!</a:t>
            </a:r>
          </a:p>
        </p:txBody>
      </p:sp>
    </p:spTree>
    <p:extLst>
      <p:ext uri="{BB962C8B-B14F-4D97-AF65-F5344CB8AC3E}">
        <p14:creationId xmlns:p14="http://schemas.microsoft.com/office/powerpoint/2010/main" val="3007153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Literature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4" y="2770094"/>
            <a:ext cx="7947025" cy="3869418"/>
          </a:xfrm>
        </p:spPr>
        <p:txBody>
          <a:bodyPr>
            <a:normAutofit/>
          </a:bodyPr>
          <a:lstStyle/>
          <a:p>
            <a:r>
              <a:rPr lang="en-US" i="1" dirty="0" smtClean="0"/>
              <a:t>The Great Gatsby </a:t>
            </a:r>
            <a:r>
              <a:rPr lang="en-US" dirty="0" smtClean="0"/>
              <a:t>by F. Scott Fitzgerald </a:t>
            </a:r>
          </a:p>
          <a:p>
            <a:r>
              <a:rPr lang="en-US" dirty="0" smtClean="0"/>
              <a:t>We are going to be reading it this unit and looking at how the 4 characteristics of modernism appear throughout it.</a:t>
            </a:r>
          </a:p>
          <a:p>
            <a:pPr lvl="0">
              <a:spcBef>
                <a:spcPts val="0"/>
              </a:spcBef>
              <a:buNone/>
            </a:pPr>
            <a:r>
              <a:rPr lang="en-US" sz="2400" dirty="0" smtClean="0">
                <a:ea typeface="Cambria"/>
                <a:cs typeface="Gil Sans MT"/>
                <a:sym typeface="Cambria"/>
              </a:rPr>
              <a:t>	</a:t>
            </a:r>
            <a:r>
              <a:rPr lang="en" sz="1900" dirty="0" smtClean="0">
                <a:ea typeface="Cambria"/>
                <a:cs typeface="Gil Sans MT"/>
                <a:sym typeface="Cambria"/>
              </a:rPr>
              <a:t>1</a:t>
            </a:r>
            <a:r>
              <a:rPr lang="en" sz="1900" dirty="0">
                <a:ea typeface="Cambria"/>
                <a:cs typeface="Gil Sans MT"/>
                <a:sym typeface="Cambria"/>
              </a:rPr>
              <a:t>. </a:t>
            </a:r>
            <a:r>
              <a:rPr lang="en" sz="1900" dirty="0" smtClean="0">
                <a:solidFill>
                  <a:schemeClr val="accent1"/>
                </a:solidFill>
                <a:ea typeface="Cambria"/>
                <a:cs typeface="Gil Sans MT"/>
                <a:sym typeface="Cambria"/>
              </a:rPr>
              <a:t>Sense </a:t>
            </a:r>
            <a:r>
              <a:rPr lang="en" sz="1900" dirty="0">
                <a:solidFill>
                  <a:schemeClr val="accent1"/>
                </a:solidFill>
                <a:ea typeface="Cambria"/>
                <a:cs typeface="Gil Sans MT"/>
                <a:sym typeface="Cambria"/>
              </a:rPr>
              <a:t>of disillusionment and loss of faith in the “American Dream</a:t>
            </a:r>
            <a:r>
              <a:rPr lang="en-US" sz="1900" dirty="0">
                <a:ea typeface="Cambria"/>
                <a:cs typeface="Gil Sans MT"/>
                <a:sym typeface="Cambria"/>
              </a:rPr>
              <a:t>( that </a:t>
            </a:r>
            <a:r>
              <a:rPr lang="en" sz="1900" dirty="0">
                <a:ea typeface="Cambria"/>
                <a:cs typeface="Gil Sans MT"/>
                <a:sym typeface="Cambria"/>
              </a:rPr>
              <a:t>the independe</a:t>
            </a:r>
            <a:r>
              <a:rPr lang="en-US" sz="1900" dirty="0" err="1">
                <a:ea typeface="Cambria"/>
                <a:cs typeface="Gil Sans MT"/>
                <a:sym typeface="Cambria"/>
              </a:rPr>
              <a:t>nt</a:t>
            </a:r>
            <a:r>
              <a:rPr lang="en" sz="1900" dirty="0">
                <a:ea typeface="Cambria"/>
                <a:cs typeface="Gil Sans MT"/>
                <a:sym typeface="Cambria"/>
              </a:rPr>
              <a:t>, self-reliant, individual will triump</a:t>
            </a:r>
            <a:r>
              <a:rPr lang="en-US" sz="1900" dirty="0">
                <a:ea typeface="Cambria"/>
                <a:cs typeface="Gil Sans MT"/>
                <a:sym typeface="Cambria"/>
              </a:rPr>
              <a:t>)”.</a:t>
            </a:r>
            <a:endParaRPr lang="en" sz="1900" dirty="0">
              <a:ea typeface="Cambria"/>
              <a:cs typeface="Gil Sans MT"/>
              <a:sym typeface="Cambria"/>
            </a:endParaRPr>
          </a:p>
          <a:p>
            <a:pPr lvl="0">
              <a:spcBef>
                <a:spcPts val="0"/>
              </a:spcBef>
              <a:buNone/>
            </a:pPr>
            <a:r>
              <a:rPr lang="en-US" sz="1900" dirty="0" smtClean="0">
                <a:ea typeface="Cambria"/>
                <a:cs typeface="Gil Sans MT"/>
                <a:sym typeface="Cambria"/>
              </a:rPr>
              <a:t>	</a:t>
            </a:r>
            <a:r>
              <a:rPr lang="en" sz="1900" dirty="0" smtClean="0">
                <a:ea typeface="Cambria"/>
                <a:cs typeface="Gil Sans MT"/>
                <a:sym typeface="Cambria"/>
              </a:rPr>
              <a:t> </a:t>
            </a:r>
            <a:r>
              <a:rPr lang="en" sz="1900" dirty="0">
                <a:ea typeface="Cambria"/>
                <a:cs typeface="Gil Sans MT"/>
                <a:sym typeface="Cambria"/>
              </a:rPr>
              <a:t>2. </a:t>
            </a:r>
            <a:r>
              <a:rPr lang="en" sz="1900" dirty="0">
                <a:solidFill>
                  <a:srgbClr val="80B606"/>
                </a:solidFill>
                <a:ea typeface="Cambria"/>
                <a:cs typeface="Gil Sans MT"/>
                <a:sym typeface="Cambria"/>
              </a:rPr>
              <a:t>Emphasis on bold experimentation in style and form </a:t>
            </a:r>
            <a:r>
              <a:rPr lang="en" sz="1900" dirty="0">
                <a:ea typeface="Cambria"/>
                <a:cs typeface="Gil Sans MT"/>
                <a:sym typeface="Cambria"/>
              </a:rPr>
              <a:t>over the traditional</a:t>
            </a:r>
            <a:r>
              <a:rPr lang="en-US" sz="1900" dirty="0">
                <a:ea typeface="Cambria"/>
                <a:cs typeface="Gil Sans MT"/>
                <a:sym typeface="Cambria"/>
              </a:rPr>
              <a:t> form</a:t>
            </a:r>
            <a:r>
              <a:rPr lang="en" sz="1900" dirty="0">
                <a:ea typeface="Cambria"/>
                <a:cs typeface="Gil Sans MT"/>
                <a:sym typeface="Cambria"/>
              </a:rPr>
              <a:t>.</a:t>
            </a:r>
          </a:p>
          <a:p>
            <a:pPr lvl="0">
              <a:spcBef>
                <a:spcPts val="0"/>
              </a:spcBef>
              <a:buNone/>
            </a:pPr>
            <a:r>
              <a:rPr lang="en-US" sz="1900" dirty="0" smtClean="0">
                <a:ea typeface="Cambria"/>
                <a:cs typeface="Gil Sans MT"/>
                <a:sym typeface="Cambria"/>
              </a:rPr>
              <a:t>	</a:t>
            </a:r>
            <a:r>
              <a:rPr lang="en" sz="1900" dirty="0" smtClean="0">
                <a:ea typeface="Cambria"/>
                <a:cs typeface="Gil Sans MT"/>
                <a:sym typeface="Cambria"/>
              </a:rPr>
              <a:t> </a:t>
            </a:r>
            <a:r>
              <a:rPr lang="en" sz="1900" dirty="0">
                <a:ea typeface="Cambria"/>
                <a:cs typeface="Gil Sans MT"/>
                <a:sym typeface="Cambria"/>
              </a:rPr>
              <a:t>3. Interest in the inner workings of the </a:t>
            </a:r>
            <a:r>
              <a:rPr lang="en" sz="1900" dirty="0">
                <a:solidFill>
                  <a:srgbClr val="80B606"/>
                </a:solidFill>
                <a:ea typeface="Cambria"/>
                <a:cs typeface="Gil Sans MT"/>
                <a:sym typeface="Cambria"/>
              </a:rPr>
              <a:t>human mind (ex. </a:t>
            </a:r>
            <a:r>
              <a:rPr lang="en-US" sz="1900" dirty="0">
                <a:solidFill>
                  <a:srgbClr val="80B606"/>
                </a:solidFill>
                <a:ea typeface="Cambria"/>
                <a:cs typeface="Gil Sans MT"/>
                <a:sym typeface="Cambria"/>
              </a:rPr>
              <a:t>s</a:t>
            </a:r>
            <a:r>
              <a:rPr lang="en" sz="1900" dirty="0">
                <a:solidFill>
                  <a:srgbClr val="80B606"/>
                </a:solidFill>
                <a:ea typeface="Cambria"/>
                <a:cs typeface="Gil Sans MT"/>
                <a:sym typeface="Cambria"/>
              </a:rPr>
              <a:t>tream of consciousness).</a:t>
            </a:r>
            <a:endParaRPr lang="en-US" sz="1900" dirty="0">
              <a:solidFill>
                <a:srgbClr val="80B606"/>
              </a:solidFill>
              <a:ea typeface="Cambria"/>
              <a:cs typeface="Gil Sans MT"/>
              <a:sym typeface="Cambria"/>
            </a:endParaRPr>
          </a:p>
          <a:p>
            <a:pPr lvl="0">
              <a:spcBef>
                <a:spcPts val="0"/>
              </a:spcBef>
              <a:buNone/>
            </a:pPr>
            <a:r>
              <a:rPr lang="en-US" sz="1900" dirty="0" smtClean="0">
                <a:ea typeface="Cambria"/>
                <a:cs typeface="Gil Sans MT"/>
                <a:sym typeface="Cambria"/>
              </a:rPr>
              <a:t>	4</a:t>
            </a:r>
            <a:r>
              <a:rPr lang="en-US" sz="1900" dirty="0">
                <a:ea typeface="Cambria"/>
                <a:cs typeface="Gil Sans MT"/>
                <a:sym typeface="Cambria"/>
              </a:rPr>
              <a:t>.  </a:t>
            </a:r>
            <a:r>
              <a:rPr lang="en-US" sz="1900" dirty="0">
                <a:solidFill>
                  <a:srgbClr val="80B606"/>
                </a:solidFill>
                <a:ea typeface="Cambria"/>
                <a:cs typeface="Gil Sans MT"/>
                <a:sym typeface="Cambria"/>
              </a:rPr>
              <a:t>Taboo s</a:t>
            </a:r>
            <a:r>
              <a:rPr lang="en-US" sz="1900" dirty="0">
                <a:ea typeface="Cambria"/>
                <a:cs typeface="Gil Sans MT"/>
                <a:sym typeface="Cambria"/>
              </a:rPr>
              <a:t>ubject matter</a:t>
            </a:r>
            <a:endParaRPr lang="en" sz="1900" dirty="0">
              <a:ea typeface="Cambria"/>
              <a:cs typeface="Gil Sans MT"/>
              <a:sym typeface="Cambria"/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413834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was the artwork like?</a:t>
            </a:r>
          </a:p>
          <a:p>
            <a:pPr lvl="1"/>
            <a:r>
              <a:rPr lang="en-US" dirty="0" smtClean="0"/>
              <a:t>bright colors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bstract art</a:t>
            </a:r>
          </a:p>
          <a:p>
            <a:pPr lvl="1"/>
            <a:r>
              <a:rPr lang="en-US" dirty="0" smtClean="0"/>
              <a:t>Impressionist, cubist art from Europe influenced American artists that saw those things as new and radical ideas.</a:t>
            </a:r>
          </a:p>
          <a:p>
            <a:pPr lvl="1"/>
            <a:r>
              <a:rPr lang="en-US" dirty="0" smtClean="0"/>
              <a:t>New techniques</a:t>
            </a:r>
          </a:p>
          <a:p>
            <a:pPr lvl="1"/>
            <a:r>
              <a:rPr lang="en-US" dirty="0" smtClean="0"/>
              <a:t>Shined light on emotional and psychic states of the audience</a:t>
            </a:r>
          </a:p>
          <a:p>
            <a:pPr lvl="1"/>
            <a:r>
              <a:rPr lang="en-US" dirty="0" smtClean="0"/>
              <a:t>Focused on pointing out social issues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Before: Alfred Henry Maurer, An Arrangement 1901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rcRect l="-57042" r="-57042"/>
          <a:stretch>
            <a:fillRect/>
          </a:stretch>
        </p:blipFill>
        <p:spPr>
          <a:xfrm>
            <a:off x="739775" y="2324100"/>
            <a:ext cx="7662863" cy="4273550"/>
          </a:xfrm>
        </p:spPr>
      </p:pic>
    </p:spTree>
    <p:extLst>
      <p:ext uri="{BB962C8B-B14F-4D97-AF65-F5344CB8AC3E}">
        <p14:creationId xmlns:p14="http://schemas.microsoft.com/office/powerpoint/2010/main" val="3251164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Morgan Russell, Cosmic </a:t>
            </a:r>
            <a:r>
              <a:rPr lang="en-US" dirty="0" err="1" smtClean="0"/>
              <a:t>Synchromy</a:t>
            </a:r>
            <a:r>
              <a:rPr lang="en-US" dirty="0" smtClean="0"/>
              <a:t> (1913-14)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92631" r="-92631"/>
          <a:stretch>
            <a:fillRect/>
          </a:stretch>
        </p:blipFill>
        <p:spPr>
          <a:xfrm>
            <a:off x="-266626" y="2346087"/>
            <a:ext cx="9616495" cy="4100127"/>
          </a:xfrm>
        </p:spPr>
      </p:pic>
    </p:spTree>
    <p:extLst>
      <p:ext uri="{BB962C8B-B14F-4D97-AF65-F5344CB8AC3E}">
        <p14:creationId xmlns:p14="http://schemas.microsoft.com/office/powerpoint/2010/main" val="1596898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Marsden Hartley, Portrait of a German Officer, 1914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42764" r="-142764"/>
          <a:stretch>
            <a:fillRect/>
          </a:stretch>
        </p:blipFill>
        <p:spPr>
          <a:xfrm>
            <a:off x="300606" y="2582848"/>
            <a:ext cx="8843394" cy="3770505"/>
          </a:xfrm>
        </p:spPr>
      </p:pic>
    </p:spTree>
    <p:extLst>
      <p:ext uri="{BB962C8B-B14F-4D97-AF65-F5344CB8AC3E}">
        <p14:creationId xmlns:p14="http://schemas.microsoft.com/office/powerpoint/2010/main" val="3230656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Oscar </a:t>
            </a:r>
            <a:r>
              <a:rPr lang="en-US" dirty="0" err="1" smtClean="0"/>
              <a:t>Bluemner</a:t>
            </a:r>
            <a:r>
              <a:rPr lang="en-US" dirty="0" smtClean="0"/>
              <a:t>, Form and Light, Motif in West New Jersey (1914)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38539" r="-38539"/>
          <a:stretch>
            <a:fillRect/>
          </a:stretch>
        </p:blipFill>
        <p:spPr>
          <a:xfrm>
            <a:off x="-172464" y="2346087"/>
            <a:ext cx="8859264" cy="3777271"/>
          </a:xfrm>
        </p:spPr>
      </p:pic>
    </p:spTree>
    <p:extLst>
      <p:ext uri="{BB962C8B-B14F-4D97-AF65-F5344CB8AC3E}">
        <p14:creationId xmlns:p14="http://schemas.microsoft.com/office/powerpoint/2010/main" val="25235311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Andrew Dasburg, Improvisation , 1915-16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93013" r="-93013"/>
          <a:stretch>
            <a:fillRect/>
          </a:stretch>
        </p:blipFill>
        <p:spPr>
          <a:xfrm>
            <a:off x="457200" y="2518277"/>
            <a:ext cx="8808782" cy="3755747"/>
          </a:xfrm>
        </p:spPr>
      </p:pic>
    </p:spTree>
    <p:extLst>
      <p:ext uri="{BB962C8B-B14F-4D97-AF65-F5344CB8AC3E}">
        <p14:creationId xmlns:p14="http://schemas.microsoft.com/office/powerpoint/2010/main" val="41200251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Thomas Hart Benton, America Today, 1930-31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28183" r="-28183"/>
          <a:stretch>
            <a:fillRect/>
          </a:stretch>
        </p:blipFill>
        <p:spPr>
          <a:xfrm>
            <a:off x="457200" y="2770188"/>
            <a:ext cx="8647630" cy="3686932"/>
          </a:xfrm>
        </p:spPr>
      </p:pic>
    </p:spTree>
    <p:extLst>
      <p:ext uri="{BB962C8B-B14F-4D97-AF65-F5344CB8AC3E}">
        <p14:creationId xmlns:p14="http://schemas.microsoft.com/office/powerpoint/2010/main" val="13929989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Genesis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esis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Genesis.thmx</Template>
  <TotalTime>60</TotalTime>
  <Words>344</Words>
  <Application>Microsoft Macintosh PowerPoint</Application>
  <PresentationFormat>On-screen Show (4:3)</PresentationFormat>
  <Paragraphs>44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Genesis</vt:lpstr>
      <vt:lpstr>Modernism in Other Forms</vt:lpstr>
      <vt:lpstr>Literature</vt:lpstr>
      <vt:lpstr>Art</vt:lpstr>
      <vt:lpstr>Before: Alfred Henry Maurer, An Arrangement 1901</vt:lpstr>
      <vt:lpstr>Morgan Russell, Cosmic Synchromy (1913-14)</vt:lpstr>
      <vt:lpstr>Marsden Hartley, Portrait of a German Officer, 1914</vt:lpstr>
      <vt:lpstr>Oscar Bluemner, Form and Light, Motif in West New Jersey (1914)</vt:lpstr>
      <vt:lpstr>Andrew Dasburg, Improvisation , 1915-16</vt:lpstr>
      <vt:lpstr>Thomas Hart Benton, America Today, 1930-31</vt:lpstr>
      <vt:lpstr>Songs</vt:lpstr>
      <vt:lpstr>Groups</vt:lpstr>
      <vt:lpstr>Poetry</vt:lpstr>
    </vt:vector>
  </TitlesOfParts>
  <Company>Alpine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Modernism in Other Forms</dc:title>
  <dc:creator>Daisy Espinoza</dc:creator>
  <cp:lastModifiedBy>Daisy Espinoza</cp:lastModifiedBy>
  <cp:revision>11</cp:revision>
  <dcterms:created xsi:type="dcterms:W3CDTF">2016-03-12T22:23:22Z</dcterms:created>
  <dcterms:modified xsi:type="dcterms:W3CDTF">2017-04-10T03:56:19Z</dcterms:modified>
</cp:coreProperties>
</file>