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8" r:id="rId2"/>
    <p:sldId id="265" r:id="rId3"/>
    <p:sldId id="259" r:id="rId4"/>
    <p:sldId id="266" r:id="rId5"/>
    <p:sldId id="261" r:id="rId6"/>
    <p:sldId id="268" r:id="rId7"/>
    <p:sldId id="262" r:id="rId8"/>
    <p:sldId id="263" r:id="rId9"/>
    <p:sldId id="264" r:id="rId10"/>
    <p:sldId id="267" r:id="rId11"/>
    <p:sldId id="272" r:id="rId12"/>
    <p:sldId id="269" r:id="rId13"/>
    <p:sldId id="270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101" d="100"/>
          <a:sy n="101" d="100"/>
        </p:scale>
        <p:origin x="-1320" y="-12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printerSettings" Target="printerSettings/printerSettings1.bin"/><Relationship Id="rId16" Type="http://schemas.openxmlformats.org/officeDocument/2006/relationships/presProps" Target="presProps.xml"/><Relationship Id="rId17" Type="http://schemas.openxmlformats.org/officeDocument/2006/relationships/viewProps" Target="viewProps.xml"/><Relationship Id="rId18" Type="http://schemas.openxmlformats.org/officeDocument/2006/relationships/theme" Target="theme/theme1.xml"/><Relationship Id="rId1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8.jpeg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jpeg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9.jpe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jpe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jpe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93776" y="3776472"/>
            <a:ext cx="7196328" cy="1470025"/>
          </a:xfrm>
        </p:spPr>
        <p:txBody>
          <a:bodyPr vert="horz" lIns="91440" tIns="45720" rIns="91440" bIns="45720" rtlCol="0" anchor="b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800" kern="1200">
                <a:solidFill>
                  <a:schemeClr val="tx2"/>
                </a:solidFill>
                <a:effectLst>
                  <a:outerShdw blurRad="50800" dist="25400" dir="2700000" algn="tl" rotWithShape="0">
                    <a:schemeClr val="bg1">
                      <a:alpha val="40000"/>
                    </a:scheme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93776" y="5257800"/>
            <a:ext cx="7196328" cy="987552"/>
          </a:xfrm>
        </p:spPr>
        <p:txBody>
          <a:bodyPr vert="horz" lIns="91440" tIns="45720" rIns="91440" bIns="45720" rtlCol="0" anchor="t" anchorCtr="0">
            <a:noAutofit/>
          </a:bodyPr>
          <a:lstStyle>
            <a:lvl1pPr marL="0" indent="0" algn="l" defTabSz="914400" rtl="0" eaLnBrk="1" latinLnBrk="0" hangingPunct="1">
              <a:spcBef>
                <a:spcPct val="0"/>
              </a:spcBef>
              <a:buFont typeface="Wingdings 2" pitchFamily="18" charset="2"/>
              <a:buNone/>
              <a:defRPr sz="1800" kern="1200">
                <a:solidFill>
                  <a:schemeClr val="tx2"/>
                </a:solidFill>
                <a:effectLst>
                  <a:outerShdw blurRad="50800" dist="25400" dir="2700000" algn="tl" rotWithShape="0">
                    <a:schemeClr val="bg1">
                      <a:alpha val="40000"/>
                    </a:schemeClr>
                  </a:outerShdw>
                </a:effectLst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CEC41E-48BD-4881-B6FF-D82EEBBCD904}" type="datetimeFigureOut">
              <a:rPr lang="en-US" smtClean="0"/>
              <a:t>11/5/18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5175" y="4267200"/>
            <a:ext cx="7612063" cy="1100138"/>
          </a:xfrm>
        </p:spPr>
        <p:txBody>
          <a:bodyPr anchor="b"/>
          <a:lstStyle>
            <a:lvl1pPr algn="ctr">
              <a:defRPr sz="4400" b="0">
                <a:solidFill>
                  <a:schemeClr val="bg1"/>
                </a:solidFill>
                <a:effectLst>
                  <a:outerShdw blurRad="63500" dist="50800" dir="2700000" algn="tl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21414040">
            <a:off x="1779080" y="450465"/>
            <a:ext cx="5486400" cy="3626214"/>
          </a:xfrm>
          <a:solidFill>
            <a:srgbClr val="FFFFFF">
              <a:shade val="85000"/>
            </a:srgbClr>
          </a:solidFill>
          <a:ln w="38100" cap="sq">
            <a:solidFill>
              <a:srgbClr val="FDFDFD"/>
            </a:solidFill>
            <a:miter lim="800000"/>
          </a:ln>
          <a:effectLst>
            <a:outerShdw blurRad="88900" dist="25400" dir="5400000" sx="101000" sy="101000" algn="t" rotWithShape="0">
              <a:prstClr val="black">
                <a:alpha val="50000"/>
              </a:prst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ts val="2000"/>
              </a:spcBef>
              <a:buFont typeface="Wingdings 2" pitchFamily="18" charset="2"/>
              <a:buNone/>
              <a:defRPr sz="1800" kern="1200">
                <a:solidFill>
                  <a:schemeClr val="bg1"/>
                </a:solidFill>
                <a:effectLst>
                  <a:outerShdw blurRad="63500" dist="50800" dir="2700000" algn="tl" rotWithShape="0">
                    <a:prstClr val="black">
                      <a:alpha val="5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5175" y="5443538"/>
            <a:ext cx="7612063" cy="804862"/>
          </a:xfrm>
        </p:spPr>
        <p:txBody>
          <a:bodyPr>
            <a:normAutofit/>
          </a:bodyPr>
          <a:lstStyle>
            <a:lvl1pPr marL="0" indent="0" algn="ctr">
              <a:spcBef>
                <a:spcPts val="300"/>
              </a:spcBef>
              <a:buNone/>
              <a:defRPr sz="1800">
                <a:effectLst>
                  <a:outerShdw blurRad="63500" dist="50800" dir="2700000" algn="tl" rotWithShape="0">
                    <a:prstClr val="black">
                      <a:alpha val="50000"/>
                    </a:prstClr>
                  </a:outerShdw>
                </a:effectLst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CEC41E-48BD-4881-B6FF-D82EEBBCD904}" type="datetimeFigureOut">
              <a:rPr lang="en-US" smtClean="0"/>
              <a:t>11/5/18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A5F39-4CE7-434C-A5CB-50A36345160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Pictures with Capti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8946" y="381000"/>
            <a:ext cx="3250360" cy="1631950"/>
          </a:xfrm>
        </p:spPr>
        <p:txBody>
          <a:bodyPr anchor="b"/>
          <a:lstStyle>
            <a:lvl1pPr algn="ctr">
              <a:defRPr sz="36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8946" y="2084389"/>
            <a:ext cx="3250360" cy="3935412"/>
          </a:xfrm>
        </p:spPr>
        <p:txBody>
          <a:bodyPr vert="horz" lIns="91440" tIns="45720" rIns="91440" bIns="45720" rtlCol="0" anchor="t" anchorCtr="0">
            <a:noAutofit/>
          </a:bodyPr>
          <a:lstStyle>
            <a:lvl1pPr marL="0" indent="0" algn="ctr" defTabSz="914400" rtl="0" eaLnBrk="1" latinLnBrk="0" hangingPunct="1">
              <a:spcBef>
                <a:spcPts val="600"/>
              </a:spcBef>
              <a:buNone/>
              <a:defRPr sz="1800" b="0" kern="1200">
                <a:solidFill>
                  <a:schemeClr val="tx2"/>
                </a:solidFill>
                <a:effectLst>
                  <a:outerShdw blurRad="50800" dist="25400" dir="2700000" algn="tl" rotWithShape="0">
                    <a:schemeClr val="bg1">
                      <a:alpha val="40000"/>
                    </a:schemeClr>
                  </a:outerShdw>
                </a:effectLst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495800" y="6356350"/>
            <a:ext cx="1143000" cy="365125"/>
          </a:xfrm>
        </p:spPr>
        <p:txBody>
          <a:bodyPr/>
          <a:lstStyle>
            <a:lvl1pPr algn="l">
              <a:defRPr/>
            </a:lvl1pPr>
          </a:lstStyle>
          <a:p>
            <a:fld id="{03CEC41E-48BD-4881-B6FF-D82EEBBCD904}" type="datetimeFigureOut">
              <a:rPr lang="en-US" smtClean="0"/>
              <a:t>11/5/18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791200" y="6356350"/>
            <a:ext cx="2895600" cy="365125"/>
          </a:xfrm>
        </p:spPr>
        <p:txBody>
          <a:bodyPr/>
          <a:lstStyle>
            <a:lvl1pPr algn="r"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967426" y="6356350"/>
            <a:ext cx="533400" cy="365125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59A5F39-4CE7-434C-A5CB-50A363451602}" type="slidenum">
              <a:rPr lang="en-US" smtClean="0"/>
              <a:t>‹#›</a:t>
            </a:fld>
            <a:endParaRPr lang="en-US"/>
          </a:p>
        </p:txBody>
      </p:sp>
      <p:sp>
        <p:nvSpPr>
          <p:cNvPr id="9" name="Picture Placeholder 7"/>
          <p:cNvSpPr>
            <a:spLocks noGrp="1"/>
          </p:cNvSpPr>
          <p:nvPr>
            <p:ph type="pic" sz="quarter" idx="14"/>
          </p:nvPr>
        </p:nvSpPr>
        <p:spPr>
          <a:xfrm rot="307655">
            <a:off x="4082874" y="3187732"/>
            <a:ext cx="4141140" cy="2881378"/>
          </a:xfrm>
          <a:solidFill>
            <a:srgbClr val="FFFFFF">
              <a:shade val="85000"/>
            </a:srgbClr>
          </a:solidFill>
          <a:ln w="38100" cap="sq">
            <a:solidFill>
              <a:srgbClr val="FDFDFD"/>
            </a:solidFill>
            <a:miter lim="800000"/>
          </a:ln>
          <a:effectLst>
            <a:outerShdw blurRad="88900" dist="25400" dir="7200000" sx="101000" sy="101000" algn="t" rotWithShape="0">
              <a:prstClr val="black">
                <a:alpha val="50000"/>
              </a:prst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  <p:txBody>
          <a:bodyPr>
            <a:normAutofit/>
          </a:bodyPr>
          <a:lstStyle>
            <a:lvl1pPr>
              <a:buNone/>
              <a:defRPr sz="1800"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3"/>
          </p:nvPr>
        </p:nvSpPr>
        <p:spPr>
          <a:xfrm rot="21414752">
            <a:off x="4623469" y="338031"/>
            <a:ext cx="4141140" cy="2881378"/>
          </a:xfrm>
          <a:solidFill>
            <a:srgbClr val="FFFFFF">
              <a:shade val="85000"/>
            </a:srgbClr>
          </a:solidFill>
          <a:ln w="38100" cap="sq">
            <a:solidFill>
              <a:srgbClr val="FDFDFD"/>
            </a:solidFill>
            <a:miter lim="800000"/>
          </a:ln>
          <a:effectLst>
            <a:outerShdw blurRad="88900" dist="25400" dir="5400000" sx="101000" sy="101000" algn="t" rotWithShape="0">
              <a:prstClr val="black">
                <a:alpha val="50000"/>
              </a:prst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  <p:txBody>
          <a:bodyPr>
            <a:normAutofit/>
          </a:bodyPr>
          <a:lstStyle>
            <a:lvl1pPr>
              <a:buNone/>
              <a:defRPr sz="1800"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CEC41E-48BD-4881-B6FF-D82EEBBCD904}" type="datetimeFigureOut">
              <a:rPr lang="en-US" smtClean="0"/>
              <a:t>11/5/18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A5F39-4CE7-434C-A5CB-50A36345160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20000" y="457200"/>
            <a:ext cx="1497106" cy="581025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96888" y="457200"/>
            <a:ext cx="6513511" cy="5810250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CEC41E-48BD-4881-B6FF-D82EEBBCD904}" type="datetimeFigureOut">
              <a:rPr lang="en-US" smtClean="0"/>
              <a:t>11/5/18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A5F39-4CE7-434C-A5CB-50A36345160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CEC41E-48BD-4881-B6FF-D82EEBBCD904}" type="datetimeFigureOut">
              <a:rPr lang="en-US" smtClean="0"/>
              <a:t>11/5/18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A5F39-4CE7-434C-A5CB-50A36345160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with Picture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96889" y="3774328"/>
            <a:ext cx="7199311" cy="1470025"/>
          </a:xfrm>
        </p:spPr>
        <p:txBody>
          <a:bodyPr anchor="b" anchorCtr="0"/>
          <a:lstStyle>
            <a:lvl1pPr algn="l">
              <a:defRPr sz="48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96888" y="5257800"/>
            <a:ext cx="7199312" cy="990600"/>
          </a:xfrm>
        </p:spPr>
        <p:txBody>
          <a:bodyPr vert="horz" lIns="91440" tIns="45720" rIns="91440" bIns="45720" rtlCol="0" anchor="t" anchorCtr="0">
            <a:noAutofit/>
          </a:bodyPr>
          <a:lstStyle>
            <a:lvl1pPr marL="0" indent="0" algn="l" defTabSz="914400" rtl="0" eaLnBrk="1" latinLnBrk="0" hangingPunct="1">
              <a:spcBef>
                <a:spcPct val="0"/>
              </a:spcBef>
              <a:buNone/>
              <a:defRPr sz="1800" kern="1200">
                <a:solidFill>
                  <a:schemeClr val="tx2"/>
                </a:solidFill>
                <a:effectLst>
                  <a:outerShdw blurRad="50800" dist="25400" dir="2700000" algn="tl" rotWithShape="0">
                    <a:schemeClr val="bg1">
                      <a:alpha val="40000"/>
                    </a:schemeClr>
                  </a:outerShdw>
                </a:effectLst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CEC41E-48BD-4881-B6FF-D82EEBBCD904}" type="datetimeFigureOut">
              <a:rPr lang="en-US" smtClean="0"/>
              <a:t>11/5/18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2"/>
          </p:nvPr>
        </p:nvSpPr>
        <p:spPr>
          <a:xfrm rot="504148">
            <a:off x="4493544" y="555043"/>
            <a:ext cx="4142460" cy="3085398"/>
          </a:xfrm>
          <a:solidFill>
            <a:srgbClr val="FFFFFF">
              <a:shade val="85000"/>
            </a:srgbClr>
          </a:solidFill>
          <a:ln w="38100" cap="sq">
            <a:solidFill>
              <a:srgbClr val="FDFDFD"/>
            </a:solidFill>
            <a:miter lim="800000"/>
          </a:ln>
          <a:effectLst>
            <a:outerShdw blurRad="57150" dist="37500" dir="7560000" sy="98000" kx="110000" ky="200000" algn="tl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  <p:txBody>
          <a:bodyPr>
            <a:normAutofit/>
          </a:bodyPr>
          <a:lstStyle>
            <a:lvl1pPr>
              <a:buNone/>
              <a:defRPr sz="1800"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5175" y="2236694"/>
            <a:ext cx="7612063" cy="1362075"/>
          </a:xfrm>
        </p:spPr>
        <p:txBody>
          <a:bodyPr vert="horz" lIns="91440" tIns="45720" rIns="91440" bIns="45720" rtlCol="0" anchor="b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800" kern="1200">
                <a:solidFill>
                  <a:schemeClr val="tx2"/>
                </a:solidFill>
                <a:effectLst>
                  <a:outerShdw blurRad="50800" dist="25400" dir="2700000" algn="tl" rotWithShape="0">
                    <a:schemeClr val="bg1">
                      <a:alpha val="40000"/>
                    </a:scheme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5175" y="3617259"/>
            <a:ext cx="7612063" cy="1500187"/>
          </a:xfrm>
        </p:spPr>
        <p:txBody>
          <a:bodyPr vert="horz" lIns="91440" tIns="45720" rIns="91440" bIns="45720" rtlCol="0" anchor="t" anchorCtr="0">
            <a:noAutofit/>
          </a:bodyPr>
          <a:lstStyle>
            <a:lvl1pPr marL="0" indent="0" algn="ctr" defTabSz="914400" rtl="0" eaLnBrk="1" latinLnBrk="0" hangingPunct="1">
              <a:spcBef>
                <a:spcPct val="0"/>
              </a:spcBef>
              <a:buNone/>
              <a:defRPr sz="1800" kern="1200">
                <a:solidFill>
                  <a:schemeClr val="tx2"/>
                </a:solidFill>
                <a:effectLst>
                  <a:outerShdw blurRad="50800" dist="25400" dir="2700000" algn="tl" rotWithShape="0">
                    <a:schemeClr val="bg1">
                      <a:alpha val="40000"/>
                    </a:schemeClr>
                  </a:outerShdw>
                </a:effectLst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CEC41E-48BD-4881-B6FF-D82EEBBCD904}" type="datetimeFigureOut">
              <a:rPr lang="en-US" smtClean="0"/>
              <a:t>11/5/18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A5F39-4CE7-434C-A5CB-50A36345160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5174" y="79468"/>
            <a:ext cx="7612063" cy="141763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5175" y="2084388"/>
            <a:ext cx="3657600" cy="4183062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055813" indent="-344488">
              <a:defRPr sz="1800"/>
            </a:lvl6pPr>
            <a:lvl7pPr marL="2055813" indent="-344488">
              <a:defRPr sz="1800"/>
            </a:lvl7pPr>
            <a:lvl8pPr marL="2055813" indent="-344488">
              <a:defRPr sz="1800"/>
            </a:lvl8pPr>
            <a:lvl9pPr marL="2055813" indent="-344488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19637" y="2084388"/>
            <a:ext cx="3657600" cy="4183062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055813" indent="-344488">
              <a:defRPr sz="1800"/>
            </a:lvl6pPr>
            <a:lvl7pPr marL="2055813" indent="-344488">
              <a:defRPr sz="1800"/>
            </a:lvl7pPr>
            <a:lvl8pPr marL="2055813" indent="-344488">
              <a:defRPr sz="1800"/>
            </a:lvl8pPr>
            <a:lvl9pPr marL="2055813" indent="-344488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CEC41E-48BD-4881-B6FF-D82EEBBCD904}" type="datetimeFigureOut">
              <a:rPr lang="en-US" smtClean="0"/>
              <a:t>11/5/18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A5F39-4CE7-434C-A5CB-50A36345160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5174" y="79468"/>
            <a:ext cx="7612063" cy="1417638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5174" y="1687512"/>
            <a:ext cx="3657600" cy="903288"/>
          </a:xfrm>
        </p:spPr>
        <p:txBody>
          <a:bodyPr anchor="ctr" anchorCtr="0">
            <a:noAutofit/>
          </a:bodyPr>
          <a:lstStyle>
            <a:lvl1pPr marL="0" indent="0" algn="ctr">
              <a:spcBef>
                <a:spcPts val="0"/>
              </a:spcBef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65174" y="2649071"/>
            <a:ext cx="3657600" cy="3608293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055813" indent="-344488">
              <a:defRPr sz="1600"/>
            </a:lvl6pPr>
            <a:lvl7pPr marL="2055813" indent="-344488">
              <a:defRPr sz="1600"/>
            </a:lvl7pPr>
            <a:lvl8pPr marL="2055813" indent="-344488">
              <a:defRPr sz="1600"/>
            </a:lvl8pPr>
            <a:lvl9pPr marL="2055813" indent="-344488"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19637" y="1687512"/>
            <a:ext cx="3657600" cy="903288"/>
          </a:xfrm>
        </p:spPr>
        <p:txBody>
          <a:bodyPr anchor="ctr" anchorCtr="0">
            <a:noAutofit/>
          </a:bodyPr>
          <a:lstStyle>
            <a:lvl1pPr marL="0" indent="0" algn="ctr">
              <a:spcBef>
                <a:spcPts val="0"/>
              </a:spcBef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19637" y="2649071"/>
            <a:ext cx="3657600" cy="3608293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055813" indent="-344488">
              <a:defRPr sz="1600"/>
            </a:lvl6pPr>
            <a:lvl7pPr marL="2055813" indent="-344488">
              <a:defRPr sz="1600"/>
            </a:lvl7pPr>
            <a:lvl8pPr marL="2055813" indent="-344488">
              <a:defRPr sz="1600"/>
            </a:lvl8pPr>
            <a:lvl9pPr marL="2055813" indent="-344488"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CEC41E-48BD-4881-B6FF-D82EEBBCD904}" type="datetimeFigureOut">
              <a:rPr lang="en-US" smtClean="0"/>
              <a:t>11/5/18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A5F39-4CE7-434C-A5CB-50A36345160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CEC41E-48BD-4881-B6FF-D82EEBBCD904}" type="datetimeFigureOut">
              <a:rPr lang="en-US" smtClean="0"/>
              <a:t>11/5/18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A5F39-4CE7-434C-A5CB-50A36345160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CEC41E-48BD-4881-B6FF-D82EEBBCD904}" type="datetimeFigureOut">
              <a:rPr lang="en-US" smtClean="0"/>
              <a:t>11/5/18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A5F39-4CE7-434C-A5CB-50A363451602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8946" y="381000"/>
            <a:ext cx="3250360" cy="1631950"/>
          </a:xfrm>
        </p:spPr>
        <p:txBody>
          <a:bodyPr anchor="b"/>
          <a:lstStyle>
            <a:lvl1pPr algn="ctr">
              <a:defRPr sz="36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95800" y="381000"/>
            <a:ext cx="4149725" cy="588645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8946" y="2084389"/>
            <a:ext cx="3250360" cy="3935412"/>
          </a:xfrm>
        </p:spPr>
        <p:txBody>
          <a:bodyPr vert="horz" lIns="91440" tIns="45720" rIns="91440" bIns="45720" rtlCol="0" anchor="t" anchorCtr="0">
            <a:noAutofit/>
          </a:bodyPr>
          <a:lstStyle>
            <a:lvl1pPr marL="0" indent="0" algn="ctr" defTabSz="914400" rtl="0" eaLnBrk="1" latinLnBrk="0" hangingPunct="1">
              <a:spcBef>
                <a:spcPts val="600"/>
              </a:spcBef>
              <a:buNone/>
              <a:defRPr sz="1800" b="0" kern="1200">
                <a:solidFill>
                  <a:schemeClr val="tx2"/>
                </a:solidFill>
                <a:effectLst>
                  <a:outerShdw blurRad="50800" dist="25400" dir="2700000" algn="tl" rotWithShape="0">
                    <a:schemeClr val="bg1">
                      <a:alpha val="40000"/>
                    </a:schemeClr>
                  </a:outerShdw>
                </a:effectLst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495800" y="6356350"/>
            <a:ext cx="1143000" cy="365125"/>
          </a:xfrm>
        </p:spPr>
        <p:txBody>
          <a:bodyPr/>
          <a:lstStyle>
            <a:lvl1pPr algn="l">
              <a:defRPr/>
            </a:lvl1pPr>
          </a:lstStyle>
          <a:p>
            <a:fld id="{03CEC41E-48BD-4881-B6FF-D82EEBBCD904}" type="datetimeFigureOut">
              <a:rPr lang="en-US" smtClean="0"/>
              <a:t>11/5/18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791200" y="6356350"/>
            <a:ext cx="2895600" cy="365125"/>
          </a:xfrm>
        </p:spPr>
        <p:txBody>
          <a:bodyPr/>
          <a:lstStyle>
            <a:lvl1pPr algn="r"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967426" y="6356350"/>
            <a:ext cx="533400" cy="365125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59A5F39-4CE7-434C-A5CB-50A36345160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65174" y="79468"/>
            <a:ext cx="7612063" cy="1417638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Autofit/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5175" y="2070846"/>
            <a:ext cx="7612064" cy="418203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03CEC41E-48BD-4881-B6FF-D82EEBBCD904}" type="datetimeFigureOut">
              <a:rPr lang="en-US" smtClean="0"/>
              <a:t>11/5/18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43753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05300" y="6356350"/>
            <a:ext cx="533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fld id="{459A5F39-4CE7-434C-A5CB-50A363451602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  <p:txStyles>
    <p:titleStyle>
      <a:lvl1pPr algn="ctr" defTabSz="914400" rtl="0" eaLnBrk="1" latinLnBrk="0" hangingPunct="1">
        <a:spcBef>
          <a:spcPct val="0"/>
        </a:spcBef>
        <a:buNone/>
        <a:defRPr sz="4800" kern="1200">
          <a:solidFill>
            <a:schemeClr val="tx2"/>
          </a:solidFill>
          <a:effectLst>
            <a:outerShdw blurRad="50800" dist="25400" dir="2700000" algn="tl" rotWithShape="0">
              <a:schemeClr val="bg1">
                <a:alpha val="40000"/>
              </a:schemeClr>
            </a:outerShdw>
          </a:effectLst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2000"/>
        </a:spcBef>
        <a:buFont typeface="Wingdings 2" pitchFamily="18" charset="2"/>
        <a:buChar char=""/>
        <a:defRPr sz="2400" kern="1200">
          <a:solidFill>
            <a:schemeClr val="bg1"/>
          </a:solidFill>
          <a:effectLst>
            <a:outerShdw blurRad="63500" dist="50800" dir="2700000" algn="tl" rotWithShape="0">
              <a:prstClr val="black">
                <a:alpha val="50000"/>
              </a:prstClr>
            </a:outerShdw>
          </a:effectLst>
          <a:latin typeface="+mn-lt"/>
          <a:ea typeface="+mn-ea"/>
          <a:cs typeface="+mn-cs"/>
        </a:defRPr>
      </a:lvl1pPr>
      <a:lvl2pPr marL="685800" indent="-336550" algn="l" defTabSz="914400" rtl="0" eaLnBrk="1" latinLnBrk="0" hangingPunct="1">
        <a:spcBef>
          <a:spcPts val="600"/>
        </a:spcBef>
        <a:buFont typeface="Wingdings 2" pitchFamily="18" charset="2"/>
        <a:buChar char=""/>
        <a:defRPr sz="2200" kern="1200">
          <a:solidFill>
            <a:schemeClr val="bg1"/>
          </a:solidFill>
          <a:effectLst>
            <a:outerShdw blurRad="63500" dist="50800" dir="2700000" algn="tl" rotWithShape="0">
              <a:prstClr val="black">
                <a:alpha val="50000"/>
              </a:prstClr>
            </a:outerShdw>
          </a:effectLst>
          <a:latin typeface="+mn-lt"/>
          <a:ea typeface="+mn-ea"/>
          <a:cs typeface="+mn-cs"/>
        </a:defRPr>
      </a:lvl2pPr>
      <a:lvl3pPr marL="1035050" indent="-349250" algn="l" defTabSz="914400" rtl="0" eaLnBrk="1" latinLnBrk="0" hangingPunct="1">
        <a:spcBef>
          <a:spcPts val="600"/>
        </a:spcBef>
        <a:buFont typeface="Wingdings 2" pitchFamily="18" charset="2"/>
        <a:buChar char=""/>
        <a:defRPr sz="2000" kern="1200">
          <a:solidFill>
            <a:schemeClr val="bg1"/>
          </a:solidFill>
          <a:effectLst>
            <a:outerShdw blurRad="63500" dist="50800" dir="2700000" algn="tl" rotWithShape="0">
              <a:prstClr val="black">
                <a:alpha val="50000"/>
              </a:prstClr>
            </a:outerShdw>
          </a:effectLst>
          <a:latin typeface="+mn-lt"/>
          <a:ea typeface="+mn-ea"/>
          <a:cs typeface="+mn-cs"/>
        </a:defRPr>
      </a:lvl3pPr>
      <a:lvl4pPr marL="1371600" indent="-336550" algn="l" defTabSz="914400" rtl="0" eaLnBrk="1" latinLnBrk="0" hangingPunct="1">
        <a:spcBef>
          <a:spcPts val="600"/>
        </a:spcBef>
        <a:buFont typeface="Wingdings 2" pitchFamily="18" charset="2"/>
        <a:buChar char=""/>
        <a:defRPr sz="1800" kern="1200">
          <a:solidFill>
            <a:schemeClr val="bg1"/>
          </a:solidFill>
          <a:effectLst>
            <a:outerShdw blurRad="63500" dist="50800" dir="2700000" algn="tl" rotWithShape="0">
              <a:prstClr val="black">
                <a:alpha val="50000"/>
              </a:prstClr>
            </a:outerShdw>
          </a:effectLst>
          <a:latin typeface="+mn-lt"/>
          <a:ea typeface="+mn-ea"/>
          <a:cs typeface="+mn-cs"/>
        </a:defRPr>
      </a:lvl4pPr>
      <a:lvl5pPr marL="1720850" indent="-349250" algn="l" defTabSz="914400" rtl="0" eaLnBrk="1" latinLnBrk="0" hangingPunct="1">
        <a:spcBef>
          <a:spcPts val="600"/>
        </a:spcBef>
        <a:buFont typeface="Wingdings 2" pitchFamily="18" charset="2"/>
        <a:buChar char=""/>
        <a:defRPr sz="1800" kern="1200">
          <a:solidFill>
            <a:schemeClr val="bg1"/>
          </a:solidFill>
          <a:effectLst>
            <a:outerShdw blurRad="63500" dist="50800" dir="2700000" algn="tl" rotWithShape="0">
              <a:prstClr val="black">
                <a:alpha val="50000"/>
              </a:prstClr>
            </a:outerShdw>
          </a:effectLst>
          <a:latin typeface="+mn-lt"/>
          <a:ea typeface="+mn-ea"/>
          <a:cs typeface="+mn-cs"/>
        </a:defRPr>
      </a:lvl5pPr>
      <a:lvl6pPr marL="2055813" indent="-344488" algn="l" defTabSz="914400" rtl="0" eaLnBrk="1" latinLnBrk="0" hangingPunct="1">
        <a:spcBef>
          <a:spcPct val="20000"/>
        </a:spcBef>
        <a:buFont typeface="Wingdings 2" pitchFamily="18" charset="2"/>
        <a:buChar char=""/>
        <a:defRPr lang="en-US" sz="1800" kern="1200" dirty="0" smtClean="0">
          <a:solidFill>
            <a:schemeClr val="bg1"/>
          </a:solidFill>
          <a:effectLst>
            <a:outerShdw blurRad="63500" dist="50800" dir="2700000" algn="tl" rotWithShape="0">
              <a:prstClr val="black">
                <a:alpha val="50000"/>
              </a:prstClr>
            </a:outerShdw>
          </a:effectLst>
          <a:latin typeface="+mn-lt"/>
          <a:ea typeface="+mn-ea"/>
          <a:cs typeface="+mn-cs"/>
        </a:defRPr>
      </a:lvl6pPr>
      <a:lvl7pPr marL="2398713" indent="-344488" algn="l" defTabSz="914400" rtl="0" eaLnBrk="1" latinLnBrk="0" hangingPunct="1">
        <a:spcBef>
          <a:spcPct val="20000"/>
        </a:spcBef>
        <a:buFont typeface="Wingdings 2" pitchFamily="18" charset="2"/>
        <a:buChar char=""/>
        <a:defRPr lang="en-US" sz="1800" kern="1200" dirty="0" smtClean="0">
          <a:solidFill>
            <a:schemeClr val="bg1"/>
          </a:solidFill>
          <a:effectLst>
            <a:outerShdw blurRad="63500" dist="50800" dir="2700000" algn="tl" rotWithShape="0">
              <a:prstClr val="black">
                <a:alpha val="50000"/>
              </a:prstClr>
            </a:outerShdw>
          </a:effectLst>
          <a:latin typeface="+mn-lt"/>
          <a:ea typeface="+mn-ea"/>
          <a:cs typeface="+mn-cs"/>
        </a:defRPr>
      </a:lvl7pPr>
      <a:lvl8pPr marL="2743200" indent="-344488" algn="l" defTabSz="914400" rtl="0" eaLnBrk="1" latinLnBrk="0" hangingPunct="1">
        <a:spcBef>
          <a:spcPct val="20000"/>
        </a:spcBef>
        <a:buFont typeface="Wingdings 2" pitchFamily="18" charset="2"/>
        <a:buChar char=""/>
        <a:defRPr lang="en-US" sz="1800" kern="1200" dirty="0" smtClean="0">
          <a:solidFill>
            <a:schemeClr val="bg1"/>
          </a:solidFill>
          <a:effectLst>
            <a:outerShdw blurRad="63500" dist="50800" dir="2700000" algn="tl" rotWithShape="0">
              <a:prstClr val="black">
                <a:alpha val="50000"/>
              </a:prstClr>
            </a:outerShdw>
          </a:effectLst>
          <a:latin typeface="+mn-lt"/>
          <a:ea typeface="+mn-ea"/>
          <a:cs typeface="+mn-cs"/>
        </a:defRPr>
      </a:lvl8pPr>
      <a:lvl9pPr marL="3087688" indent="-344488" algn="l" defTabSz="914400" rtl="0" eaLnBrk="1" latinLnBrk="0" hangingPunct="1">
        <a:spcBef>
          <a:spcPct val="20000"/>
        </a:spcBef>
        <a:buFont typeface="Wingdings 2" pitchFamily="18" charset="2"/>
        <a:buChar char=""/>
        <a:defRPr lang="en-US" sz="1800" kern="1200" dirty="0">
          <a:solidFill>
            <a:schemeClr val="bg1"/>
          </a:solidFill>
          <a:effectLst>
            <a:outerShdw blurRad="63500" dist="50800" dir="2700000" algn="tl" rotWithShape="0">
              <a:prstClr val="black">
                <a:alpha val="50000"/>
              </a:prstClr>
            </a:outerShdw>
          </a:effectLst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0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art-bin.com/art/omodest.html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ut0ai4s4mjU" TargetMode="External"/><Relationship Id="rId4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www.youtube.com/watch?v=mfmrPu43DF8%5C" TargetMode="Externa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Relationship Id="rId3" Type="http://schemas.openxmlformats.org/officeDocument/2006/relationships/image" Target="../media/image12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jpeg"/><Relationship Id="rId3" Type="http://schemas.openxmlformats.org/officeDocument/2006/relationships/image" Target="../media/image17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Utopia and Dystopia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What are they?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34351" y="537477"/>
            <a:ext cx="4473579" cy="34957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2601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 Modest Proposal – Jonathan Swift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As we read this short excerpt . . . </a:t>
            </a:r>
          </a:p>
          <a:p>
            <a:pPr marL="0" indent="0">
              <a:buNone/>
            </a:pPr>
            <a:r>
              <a:rPr lang="en-US" dirty="0" smtClean="0"/>
              <a:t>        </a:t>
            </a:r>
            <a:r>
              <a:rPr lang="en-US" dirty="0" smtClean="0">
                <a:hlinkClick r:id="rId2"/>
              </a:rPr>
              <a:t>http</a:t>
            </a:r>
            <a:r>
              <a:rPr lang="en-US" dirty="0">
                <a:hlinkClick r:id="rId2"/>
              </a:rPr>
              <a:t>://art-bin.com/art/</a:t>
            </a:r>
            <a:r>
              <a:rPr lang="en-US" dirty="0" smtClean="0">
                <a:hlinkClick r:id="rId2"/>
              </a:rPr>
              <a:t>omodest.html</a:t>
            </a:r>
            <a:endParaRPr lang="en-US" dirty="0" smtClean="0"/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Tell me what the problem is in the society.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What is the proposal to fix that problem?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Is it a dystopia or utopia? How do you know?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174234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00119"/>
            <a:ext cx="7763822" cy="1550146"/>
          </a:xfrm>
        </p:spPr>
        <p:txBody>
          <a:bodyPr/>
          <a:lstStyle/>
          <a:p>
            <a:r>
              <a:rPr lang="en-US" sz="3600" dirty="0" smtClean="0"/>
              <a:t>Video Examples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Make a T Chart in your notes. </a:t>
            </a:r>
          </a:p>
          <a:p>
            <a:r>
              <a:rPr lang="en-US" dirty="0" smtClean="0"/>
              <a:t>On one side label it </a:t>
            </a:r>
            <a:r>
              <a:rPr lang="en-US" b="1" dirty="0" smtClean="0"/>
              <a:t>Dystopia</a:t>
            </a:r>
          </a:p>
          <a:p>
            <a:pPr lvl="1"/>
            <a:r>
              <a:rPr lang="en-US" b="1" dirty="0" smtClean="0"/>
              <a:t>Tell me how the </a:t>
            </a:r>
            <a:r>
              <a:rPr lang="en-US" b="1" dirty="0" smtClean="0"/>
              <a:t>clip(s) </a:t>
            </a:r>
            <a:r>
              <a:rPr lang="en-US" b="1" dirty="0" smtClean="0"/>
              <a:t>we watch are </a:t>
            </a:r>
            <a:r>
              <a:rPr lang="en-US" b="1" dirty="0" smtClean="0"/>
              <a:t>dystopian</a:t>
            </a:r>
          </a:p>
          <a:p>
            <a:pPr lvl="1"/>
            <a:r>
              <a:rPr lang="en-US" b="1" dirty="0">
                <a:hlinkClick r:id="rId2"/>
              </a:rPr>
              <a:t>https://www.youtube.com/watch?v=</a:t>
            </a:r>
            <a:r>
              <a:rPr lang="en-US" b="1" dirty="0" smtClean="0">
                <a:hlinkClick r:id="rId2"/>
              </a:rPr>
              <a:t>mfmrPu43DF8\</a:t>
            </a:r>
            <a:endParaRPr lang="en-US" b="1" dirty="0" smtClean="0"/>
          </a:p>
          <a:p>
            <a:pPr lvl="1"/>
            <a:endParaRPr lang="en-US" b="1" dirty="0" smtClean="0"/>
          </a:p>
          <a:p>
            <a:r>
              <a:rPr lang="en-US" dirty="0" smtClean="0"/>
              <a:t>On the other label it </a:t>
            </a:r>
            <a:r>
              <a:rPr lang="en-US" b="1" dirty="0" smtClean="0"/>
              <a:t>Utopia</a:t>
            </a:r>
          </a:p>
          <a:p>
            <a:pPr lvl="1"/>
            <a:r>
              <a:rPr lang="en-US" b="1" dirty="0" smtClean="0"/>
              <a:t>Tell me how the </a:t>
            </a:r>
            <a:r>
              <a:rPr lang="en-US" b="1" dirty="0" smtClean="0"/>
              <a:t>clip(s) </a:t>
            </a:r>
            <a:r>
              <a:rPr lang="en-US" b="1" dirty="0" smtClean="0"/>
              <a:t>we watch are </a:t>
            </a:r>
            <a:r>
              <a:rPr lang="en-US" b="1" dirty="0" smtClean="0"/>
              <a:t>utopian</a:t>
            </a:r>
          </a:p>
          <a:p>
            <a:pPr lvl="1"/>
            <a:r>
              <a:rPr lang="en-US" dirty="0">
                <a:solidFill>
                  <a:srgbClr val="FF6600"/>
                </a:solidFill>
                <a:hlinkClick r:id="rId3"/>
              </a:rPr>
              <a:t>https://www.youtube.com/watch?v=</a:t>
            </a:r>
            <a:r>
              <a:rPr lang="en-US" dirty="0" smtClean="0">
                <a:solidFill>
                  <a:srgbClr val="FF6600"/>
                </a:solidFill>
                <a:hlinkClick r:id="rId3"/>
              </a:rPr>
              <a:t>ut0ai4s4mjU</a:t>
            </a:r>
            <a:endParaRPr lang="en-US" dirty="0" smtClean="0">
              <a:solidFill>
                <a:srgbClr val="FF6600"/>
              </a:solidFill>
            </a:endParaRPr>
          </a:p>
          <a:p>
            <a:pPr lvl="1"/>
            <a:endParaRPr lang="en-US" dirty="0">
              <a:solidFill>
                <a:srgbClr val="FF660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21092" y="313955"/>
            <a:ext cx="1984323" cy="15501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330159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70337"/>
            <a:ext cx="7272181" cy="2206147"/>
          </a:xfrm>
        </p:spPr>
        <p:txBody>
          <a:bodyPr/>
          <a:lstStyle/>
          <a:p>
            <a:r>
              <a:rPr lang="en-US" sz="2400" dirty="0" smtClean="0">
                <a:solidFill>
                  <a:schemeClr val="bg1"/>
                </a:solidFill>
              </a:rPr>
              <a:t> (Show 10 min of each or something) </a:t>
            </a:r>
            <a:br>
              <a:rPr lang="en-US" sz="2400" dirty="0" smtClean="0">
                <a:solidFill>
                  <a:schemeClr val="bg1"/>
                </a:solidFill>
              </a:rPr>
            </a:br>
            <a:r>
              <a:rPr lang="en-US" sz="2400" dirty="0" smtClean="0">
                <a:solidFill>
                  <a:schemeClr val="bg1"/>
                </a:solidFill>
              </a:rPr>
              <a:t>The Giver or The Lego Movie</a:t>
            </a:r>
            <a:br>
              <a:rPr lang="en-US" sz="2400" dirty="0" smtClean="0">
                <a:solidFill>
                  <a:schemeClr val="bg1"/>
                </a:solidFill>
              </a:rPr>
            </a:br>
            <a:r>
              <a:rPr lang="en-US" sz="2400" dirty="0" smtClean="0">
                <a:solidFill>
                  <a:schemeClr val="bg1"/>
                </a:solidFill>
              </a:rPr>
              <a:t>TV Show- Twilight Zone</a:t>
            </a:r>
            <a:br>
              <a:rPr lang="en-US" sz="2400" dirty="0" smtClean="0">
                <a:solidFill>
                  <a:schemeClr val="bg1"/>
                </a:solidFill>
              </a:rPr>
            </a:br>
            <a:r>
              <a:rPr lang="en-US" sz="2400" dirty="0" smtClean="0">
                <a:solidFill>
                  <a:schemeClr val="bg1"/>
                </a:solidFill>
              </a:rPr>
              <a:t>vs.</a:t>
            </a:r>
            <a:br>
              <a:rPr lang="en-US" sz="2400" dirty="0" smtClean="0">
                <a:solidFill>
                  <a:schemeClr val="bg1"/>
                </a:solidFill>
              </a:rPr>
            </a:br>
            <a:r>
              <a:rPr lang="en-US" sz="2400" dirty="0" smtClean="0">
                <a:solidFill>
                  <a:schemeClr val="bg1"/>
                </a:solidFill>
              </a:rPr>
              <a:t>The Good Place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5175" y="2376484"/>
            <a:ext cx="7612064" cy="4182035"/>
          </a:xfrm>
        </p:spPr>
        <p:txBody>
          <a:bodyPr>
            <a:normAutofit/>
          </a:bodyPr>
          <a:lstStyle/>
          <a:p>
            <a:endParaRPr lang="en-US" dirty="0">
              <a:solidFill>
                <a:srgbClr val="FF660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21092" y="313955"/>
            <a:ext cx="1984323" cy="15501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319188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We will be reading dystopian novels in book clubs. </a:t>
            </a:r>
            <a:br>
              <a:rPr lang="en-US" dirty="0" smtClean="0"/>
            </a:br>
            <a:r>
              <a:rPr lang="en-US" dirty="0" smtClean="0"/>
              <a:t>You will get to choose which novel you read! </a:t>
            </a:r>
            <a:r>
              <a:rPr lang="en-US" dirty="0" smtClean="0">
                <a:sym typeface="Wingdings"/>
              </a:rPr>
              <a:t>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310758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Similarities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01394" y="1839234"/>
            <a:ext cx="7612064" cy="4182035"/>
          </a:xfrm>
        </p:spPr>
        <p:txBody>
          <a:bodyPr/>
          <a:lstStyle/>
          <a:p>
            <a:r>
              <a:rPr lang="en-US" dirty="0" smtClean="0"/>
              <a:t>Type of world that is popular in science fiction, horror, supernatural, apocalyptic, alternative history, or  other type of fiction that is not strictly realistic.</a:t>
            </a:r>
          </a:p>
          <a:p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0742" y="4435080"/>
            <a:ext cx="4607426" cy="205184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38168" y="3726660"/>
            <a:ext cx="4117121" cy="22946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029801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Utopia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5175" y="2070846"/>
            <a:ext cx="4469622" cy="4182035"/>
          </a:xfrm>
        </p:spPr>
        <p:txBody>
          <a:bodyPr>
            <a:normAutofit fontScale="92500" lnSpcReduction="10000"/>
          </a:bodyPr>
          <a:lstStyle/>
          <a:p>
            <a:pPr>
              <a:defRPr/>
            </a:pPr>
            <a:r>
              <a:rPr lang="en-US" sz="3200" dirty="0" smtClean="0"/>
              <a:t>A perfect world!</a:t>
            </a:r>
          </a:p>
          <a:p>
            <a:pPr>
              <a:defRPr/>
            </a:pPr>
            <a:r>
              <a:rPr lang="en-US" sz="3200" dirty="0" smtClean="0"/>
              <a:t>Lacking war, disease, poverty, oppression, inequality and so forth.</a:t>
            </a:r>
          </a:p>
          <a:p>
            <a:pPr>
              <a:defRPr/>
            </a:pPr>
            <a:r>
              <a:rPr lang="en-US" sz="3200" dirty="0" smtClean="0"/>
              <a:t>A world that is free of conflict.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en-US" sz="3200" dirty="0" smtClean="0"/>
              <a:t> </a:t>
            </a:r>
            <a:br>
              <a:rPr lang="en-US" sz="3200" dirty="0" smtClean="0"/>
            </a:br>
            <a:r>
              <a:rPr lang="en-US" sz="3200" dirty="0" smtClean="0"/>
              <a:t>Example: Heaven</a:t>
            </a:r>
          </a:p>
          <a:p>
            <a:pPr eaLnBrk="1" hangingPunct="1">
              <a:buFont typeface="Wingdings" pitchFamily="2" charset="2"/>
              <a:buNone/>
              <a:defRPr/>
            </a:pPr>
            <a:endParaRPr lang="en-US" dirty="0" smtClean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34797" y="2070846"/>
            <a:ext cx="3735108" cy="431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852671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7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word Utopia. . .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5175" y="2070846"/>
            <a:ext cx="4208992" cy="4511987"/>
          </a:xfrm>
        </p:spPr>
        <p:txBody>
          <a:bodyPr/>
          <a:lstStyle/>
          <a:p>
            <a:r>
              <a:rPr lang="en-US" dirty="0" smtClean="0"/>
              <a:t>Greek word</a:t>
            </a:r>
          </a:p>
          <a:p>
            <a:r>
              <a:rPr lang="en-US" dirty="0" smtClean="0"/>
              <a:t>Word comes from Sir Thomas More (1478-1535)</a:t>
            </a:r>
          </a:p>
          <a:p>
            <a:r>
              <a:rPr lang="en-US" dirty="0" smtClean="0"/>
              <a:t>1516 he wrote the book, </a:t>
            </a:r>
            <a:r>
              <a:rPr lang="en-US" i="1" dirty="0" smtClean="0"/>
              <a:t>“UTOPIA”</a:t>
            </a:r>
          </a:p>
          <a:p>
            <a:r>
              <a:rPr lang="en-US" dirty="0" smtClean="0"/>
              <a:t>It means both “no place” and “good place”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30334" y="1497106"/>
            <a:ext cx="3309874" cy="5270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538673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913605" y="36606"/>
            <a:ext cx="7612063" cy="1417638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/>
              <a:t>Dystopia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338667" y="1799167"/>
            <a:ext cx="4084108" cy="4847165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en-US" sz="2400" dirty="0" smtClean="0"/>
              <a:t>An illusion </a:t>
            </a:r>
            <a:r>
              <a:rPr lang="en-US" sz="2400" dirty="0"/>
              <a:t>of a perfect </a:t>
            </a:r>
            <a:r>
              <a:rPr lang="en-US" sz="2400" dirty="0" smtClean="0"/>
              <a:t>society/world.</a:t>
            </a:r>
          </a:p>
          <a:p>
            <a:pPr>
              <a:defRPr/>
            </a:pPr>
            <a:r>
              <a:rPr lang="en-US" sz="2400" dirty="0" smtClean="0"/>
              <a:t>But in reality it is a world where nothing is perfect.</a:t>
            </a:r>
          </a:p>
          <a:p>
            <a:pPr>
              <a:defRPr/>
            </a:pPr>
            <a:r>
              <a:rPr lang="en-US" sz="2400" dirty="0" smtClean="0"/>
              <a:t>Problems are often extreme.</a:t>
            </a:r>
          </a:p>
          <a:p>
            <a:pPr>
              <a:defRPr/>
            </a:pPr>
            <a:r>
              <a:rPr lang="en-US" sz="2400" dirty="0" smtClean="0"/>
              <a:t>Dystopias usually make a criticism about a current trend, social norm, or political system.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4719637" y="2084388"/>
            <a:ext cx="4064530" cy="4773612"/>
          </a:xfrm>
        </p:spPr>
        <p:txBody>
          <a:bodyPr>
            <a:normAutofit/>
          </a:bodyPr>
          <a:lstStyle/>
          <a:p>
            <a:r>
              <a:rPr lang="en-US" sz="2400" dirty="0" smtClean="0"/>
              <a:t>Example</a:t>
            </a:r>
            <a:r>
              <a:rPr lang="en-US" sz="2400" dirty="0"/>
              <a:t>: Nazi Germany, The Capital (Hunger Games)</a:t>
            </a:r>
          </a:p>
          <a:p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19637" y="4275666"/>
            <a:ext cx="4214517" cy="23706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060903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word Dystopia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Play on utopia</a:t>
            </a:r>
          </a:p>
          <a:p>
            <a:r>
              <a:rPr lang="en-US" dirty="0" smtClean="0"/>
              <a:t>Added prefix of </a:t>
            </a:r>
            <a:r>
              <a:rPr lang="en-US" dirty="0" err="1" smtClean="0"/>
              <a:t>dys</a:t>
            </a:r>
            <a:r>
              <a:rPr lang="en-US" dirty="0" smtClean="0"/>
              <a:t> – which means “bad” or “difficult”</a:t>
            </a:r>
          </a:p>
          <a:p>
            <a:r>
              <a:rPr lang="en-US" dirty="0" smtClean="0"/>
              <a:t>Dystopias are common with writers because:</a:t>
            </a:r>
          </a:p>
          <a:p>
            <a:pPr lvl="1"/>
            <a:r>
              <a:rPr lang="en-US" dirty="0" smtClean="0"/>
              <a:t>It is intriguing to think up solutions to our world’s problems</a:t>
            </a:r>
          </a:p>
          <a:p>
            <a:pPr lvl="1"/>
            <a:r>
              <a:rPr lang="en-US" dirty="0" smtClean="0"/>
              <a:t>Dystopias are full of conflict – something that is vital to good stories!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515702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endParaRPr lang="en-US" smtClean="0"/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 typeface="Wingdings" pitchFamily="2" charset="2"/>
              <a:buChar char="Ø"/>
              <a:defRPr/>
            </a:pPr>
            <a:endParaRPr lang="en-US" smtClean="0"/>
          </a:p>
        </p:txBody>
      </p:sp>
      <p:pic>
        <p:nvPicPr>
          <p:cNvPr id="10244" name="Picture 5" descr="slide-5-72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4925" y="0"/>
            <a:ext cx="9109075" cy="683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4675" y="3706238"/>
            <a:ext cx="2071158" cy="3151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690608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4000" smtClean="0"/>
              <a:t>Characteristics of a Dystopian Society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pPr eaLnBrk="1" hangingPunct="1">
              <a:buFont typeface="Wingdings" pitchFamily="2" charset="2"/>
              <a:buChar char="Ø"/>
              <a:defRPr/>
            </a:pPr>
            <a:r>
              <a:rPr lang="en-US" dirty="0" smtClean="0"/>
              <a:t>Controlling, oppressive government</a:t>
            </a:r>
          </a:p>
          <a:p>
            <a:pPr eaLnBrk="1" hangingPunct="1">
              <a:buFont typeface="Wingdings" pitchFamily="2" charset="2"/>
              <a:buChar char="Ø"/>
              <a:defRPr/>
            </a:pPr>
            <a:r>
              <a:rPr lang="en-US" dirty="0" smtClean="0"/>
              <a:t>Propaganda is used to control the citizens of a society</a:t>
            </a:r>
          </a:p>
          <a:p>
            <a:pPr eaLnBrk="1" hangingPunct="1">
              <a:buFont typeface="Wingdings" pitchFamily="2" charset="2"/>
              <a:buChar char="Ø"/>
              <a:defRPr/>
            </a:pPr>
            <a:r>
              <a:rPr lang="en-US" dirty="0" smtClean="0"/>
              <a:t>Information, independent thought , and freedom are restricted</a:t>
            </a:r>
          </a:p>
          <a:p>
            <a:pPr eaLnBrk="1" hangingPunct="1">
              <a:buFont typeface="Wingdings" pitchFamily="2" charset="2"/>
              <a:buChar char="Ø"/>
              <a:defRPr/>
            </a:pPr>
            <a:r>
              <a:rPr lang="en-US" dirty="0" smtClean="0"/>
              <a:t>A figurehead or concept is worshipped by the citizens of the society</a:t>
            </a:r>
          </a:p>
          <a:p>
            <a:pPr eaLnBrk="1" hangingPunct="1">
              <a:buFont typeface="Wingdings" pitchFamily="2" charset="2"/>
              <a:buChar char="Ø"/>
              <a:defRPr/>
            </a:pPr>
            <a:r>
              <a:rPr lang="en-US" dirty="0" smtClean="0"/>
              <a:t>Citizens are perceived to be under constant surveillance</a:t>
            </a:r>
          </a:p>
        </p:txBody>
      </p:sp>
    </p:spTree>
    <p:extLst>
      <p:ext uri="{BB962C8B-B14F-4D97-AF65-F5344CB8AC3E}">
        <p14:creationId xmlns:p14="http://schemas.microsoft.com/office/powerpoint/2010/main" val="233395382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6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63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63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163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4000" smtClean="0"/>
              <a:t>Characteristics of a Dystopian Society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600200"/>
            <a:ext cx="8382000" cy="4953000"/>
          </a:xfrm>
        </p:spPr>
        <p:txBody>
          <a:bodyPr/>
          <a:lstStyle/>
          <a:p>
            <a:pPr eaLnBrk="1" hangingPunct="1">
              <a:buFont typeface="Wingdings" pitchFamily="2" charset="2"/>
              <a:buChar char="Ø"/>
              <a:defRPr/>
            </a:pPr>
            <a:endParaRPr lang="en-US" dirty="0" smtClean="0"/>
          </a:p>
          <a:p>
            <a:pPr eaLnBrk="1" hangingPunct="1">
              <a:buFont typeface="Wingdings" pitchFamily="2" charset="2"/>
              <a:buChar char="Ø"/>
              <a:defRPr/>
            </a:pPr>
            <a:r>
              <a:rPr lang="en-US" dirty="0" smtClean="0"/>
              <a:t>Citizens have a fear of the outside world</a:t>
            </a:r>
          </a:p>
          <a:p>
            <a:pPr eaLnBrk="1" hangingPunct="1">
              <a:buFont typeface="Wingdings" pitchFamily="2" charset="2"/>
              <a:buChar char="Ø"/>
              <a:defRPr/>
            </a:pPr>
            <a:r>
              <a:rPr lang="en-US" dirty="0" smtClean="0"/>
              <a:t>The natural world is banished and distrusted</a:t>
            </a:r>
          </a:p>
          <a:p>
            <a:pPr eaLnBrk="1" hangingPunct="1">
              <a:buFont typeface="Wingdings" pitchFamily="2" charset="2"/>
              <a:buChar char="Ø"/>
              <a:defRPr/>
            </a:pPr>
            <a:r>
              <a:rPr lang="en-US" dirty="0" smtClean="0"/>
              <a:t>Citizens conform to uniform expectations. Individuality and dissent are bad</a:t>
            </a:r>
          </a:p>
          <a:p>
            <a:pPr eaLnBrk="1" hangingPunct="1">
              <a:buFont typeface="Wingdings" pitchFamily="2" charset="2"/>
              <a:buChar char="Ø"/>
              <a:defRPr/>
            </a:pPr>
            <a:r>
              <a:rPr lang="en-US" dirty="0" smtClean="0"/>
              <a:t>The society is an illusion of a perfect utopian world</a:t>
            </a:r>
          </a:p>
        </p:txBody>
      </p:sp>
    </p:spTree>
    <p:extLst>
      <p:ext uri="{BB962C8B-B14F-4D97-AF65-F5344CB8AC3E}">
        <p14:creationId xmlns:p14="http://schemas.microsoft.com/office/powerpoint/2010/main" val="77345486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84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84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84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84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4" Type="http://schemas.openxmlformats.org/officeDocument/2006/relationships/image" Target="../media/image4.jpeg"/><Relationship Id="rId5" Type="http://schemas.openxmlformats.org/officeDocument/2006/relationships/image" Target="../media/image5.jpeg"/><Relationship Id="rId1" Type="http://schemas.openxmlformats.org/officeDocument/2006/relationships/image" Target="../media/image1.jpeg"/><Relationship Id="rId2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Habitat">
  <a:themeElements>
    <a:clrScheme name="Habitat">
      <a:dk1>
        <a:sysClr val="windowText" lastClr="000000"/>
      </a:dk1>
      <a:lt1>
        <a:sysClr val="window" lastClr="FFFFFF"/>
      </a:lt1>
      <a:dk2>
        <a:srgbClr val="194431"/>
      </a:dk2>
      <a:lt2>
        <a:srgbClr val="F0E6C3"/>
      </a:lt2>
      <a:accent1>
        <a:srgbClr val="F8C000"/>
      </a:accent1>
      <a:accent2>
        <a:srgbClr val="F88600"/>
      </a:accent2>
      <a:accent3>
        <a:srgbClr val="F83500"/>
      </a:accent3>
      <a:accent4>
        <a:srgbClr val="8B723D"/>
      </a:accent4>
      <a:accent5>
        <a:srgbClr val="818B3D"/>
      </a:accent5>
      <a:accent6>
        <a:srgbClr val="586215"/>
      </a:accent6>
      <a:hlink>
        <a:srgbClr val="FF621D"/>
      </a:hlink>
      <a:folHlink>
        <a:srgbClr val="F3D260"/>
      </a:folHlink>
    </a:clrScheme>
    <a:fontScheme name="Habitat">
      <a:majorFont>
        <a:latin typeface="Book Antiqua"/>
        <a:ea typeface=""/>
        <a:cs typeface=""/>
        <a:font script="Jpan" typeface="ＭＳ 明朝"/>
        <a:font script="Hans" typeface="宋体"/>
        <a:font script="Hant" typeface="新細明體"/>
      </a:majorFont>
      <a:minorFont>
        <a:latin typeface="Book Antiqua"/>
        <a:ea typeface=""/>
        <a:cs typeface=""/>
        <a:font script="Jpan" typeface="ＭＳ 明朝"/>
        <a:font script="Hans" typeface="宋体"/>
        <a:font script="Hant" typeface="新細明體"/>
      </a:minorFont>
    </a:fontScheme>
    <a:fmtScheme name="Habitat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hade val="10000"/>
                <a:satMod val="130000"/>
              </a:schemeClr>
              <a:schemeClr val="phClr">
                <a:satMod val="275000"/>
              </a:schemeClr>
            </a:duotone>
          </a:blip>
          <a:tile tx="0" ty="0" sx="40000" sy="4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shade val="40000"/>
                <a:satMod val="130000"/>
              </a:schemeClr>
              <a:schemeClr val="phClr">
                <a:satMod val="275000"/>
              </a:schemeClr>
            </a:duotone>
          </a:blip>
          <a:stretch/>
        </a:blipFill>
      </a:fillStyleLst>
      <a:lnStyleLst>
        <a:ln w="12700" cap="flat" cmpd="sng" algn="ctr">
          <a:solidFill>
            <a:schemeClr val="phClr">
              <a:shade val="90000"/>
              <a:satMod val="105000"/>
            </a:schemeClr>
          </a:solidFill>
          <a:prstDash val="solid"/>
        </a:ln>
        <a:ln w="25400" cap="flat" cmpd="sng" algn="ctr">
          <a:solidFill>
            <a:schemeClr val="phClr">
              <a:shade val="80000"/>
            </a:schemeClr>
          </a:solidFill>
          <a:prstDash val="solid"/>
        </a:ln>
        <a:ln w="25400" cap="flat" cmpd="sng" algn="ctr">
          <a:solidFill>
            <a:schemeClr val="phClr">
              <a:shade val="70000"/>
            </a:schemeClr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88900" dir="4200000" sx="105000" sy="105000" algn="t" rotWithShape="0">
              <a:srgbClr val="000000">
                <a:alpha val="40000"/>
              </a:srgbClr>
            </a:outerShdw>
          </a:effectLst>
        </a:effectStyle>
        <a:effectStyle>
          <a:effectLst>
            <a:innerShdw blurRad="76200" dist="25400" dir="13200000">
              <a:srgbClr val="000000">
                <a:alpha val="80000"/>
              </a:srgbClr>
            </a:innerShdw>
          </a:effectLst>
          <a:scene3d>
            <a:camera prst="orthographicFront">
              <a:rot lat="0" lon="0" rev="0"/>
            </a:camera>
            <a:lightRig rig="balanced" dir="t">
              <a:rot lat="0" lon="0" rev="19800000"/>
            </a:lightRig>
          </a:scene3d>
          <a:sp3d prstMaterial="softEdge">
            <a:bevelT w="0" h="0"/>
          </a:sp3d>
        </a:effectStyle>
      </a:effectStyleLst>
      <a:bgFillStyleLst>
        <a:blipFill rotWithShape="1">
          <a:blip xmlns:r="http://schemas.openxmlformats.org/officeDocument/2006/relationships" r:embed="rId3"/>
          <a:stretch/>
        </a:blipFill>
        <a:blipFill rotWithShape="1">
          <a:blip xmlns:r="http://schemas.openxmlformats.org/officeDocument/2006/relationships" r:embed="rId4"/>
          <a:stretch/>
        </a:blipFill>
        <a:blipFill rotWithShape="1">
          <a:blip xmlns:r="http://schemas.openxmlformats.org/officeDocument/2006/relationships" r:embed="rId5"/>
          <a:stretch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Habitat.thmx</Template>
  <TotalTime>437</TotalTime>
  <Words>449</Words>
  <Application>Microsoft Macintosh PowerPoint</Application>
  <PresentationFormat>On-screen Show (4:3)</PresentationFormat>
  <Paragraphs>55</Paragraphs>
  <Slides>13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Habitat</vt:lpstr>
      <vt:lpstr>Utopia and Dystopia</vt:lpstr>
      <vt:lpstr>Similarities</vt:lpstr>
      <vt:lpstr>Utopia</vt:lpstr>
      <vt:lpstr>The word Utopia. . . </vt:lpstr>
      <vt:lpstr>Dystopia</vt:lpstr>
      <vt:lpstr>The word Dystopia</vt:lpstr>
      <vt:lpstr>PowerPoint Presentation</vt:lpstr>
      <vt:lpstr>Characteristics of a Dystopian Society</vt:lpstr>
      <vt:lpstr>Characteristics of a Dystopian Society</vt:lpstr>
      <vt:lpstr>A Modest Proposal – Jonathan Swift</vt:lpstr>
      <vt:lpstr>Video Examples</vt:lpstr>
      <vt:lpstr> (Show 10 min of each or something)  The Giver or The Lego Movie TV Show- Twilight Zone vs. The Good Place</vt:lpstr>
      <vt:lpstr>PowerPoint Presentation</vt:lpstr>
    </vt:vector>
  </TitlesOfParts>
  <Company>Alpine School District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Utopia and Dystopia</dc:title>
  <dc:creator>Daisy Espinoza</dc:creator>
  <cp:lastModifiedBy>Daisy Espinoza</cp:lastModifiedBy>
  <cp:revision>16</cp:revision>
  <dcterms:created xsi:type="dcterms:W3CDTF">2016-11-30T03:08:24Z</dcterms:created>
  <dcterms:modified xsi:type="dcterms:W3CDTF">2018-11-06T00:41:08Z</dcterms:modified>
</cp:coreProperties>
</file>