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85" r:id="rId12"/>
    <p:sldId id="266" r:id="rId13"/>
    <p:sldId id="270" r:id="rId14"/>
    <p:sldId id="268" r:id="rId15"/>
    <p:sldId id="269" r:id="rId16"/>
    <p:sldId id="272" r:id="rId17"/>
    <p:sldId id="271" r:id="rId18"/>
    <p:sldId id="273" r:id="rId19"/>
    <p:sldId id="274" r:id="rId20"/>
    <p:sldId id="284" r:id="rId21"/>
    <p:sldId id="277" r:id="rId22"/>
    <p:sldId id="294" r:id="rId23"/>
    <p:sldId id="295" r:id="rId24"/>
    <p:sldId id="299" r:id="rId25"/>
    <p:sldId id="28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8" autoAdjust="0"/>
  </p:normalViewPr>
  <p:slideViewPr>
    <p:cSldViewPr snapToGrid="0" snapToObjects="1">
      <p:cViewPr>
        <p:scale>
          <a:sx n="90" d="100"/>
          <a:sy n="90" d="100"/>
        </p:scale>
        <p:origin x="64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414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For situational irony to occur</a:t>
            </a:r>
            <a:r>
              <a:rPr lang="en-US" baseline="0" dirty="0" smtClean="0"/>
              <a:t> there has to be something that leads a person to think a particular event or situation is unlikely to happen.</a:t>
            </a: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 descr="Canvas"/>
          <p:cNvSpPr/>
          <p:nvPr/>
        </p:nvSpPr>
        <p:spPr>
          <a:xfrm>
            <a:off x="528637" y="201613"/>
            <a:ext cx="8397874" cy="6467474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Shape 17" descr="A:\minispi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Shape 19" descr="A:\minispir.GIF"/>
          <p:cNvPicPr preferRelativeResize="0"/>
          <p:nvPr/>
        </p:nvPicPr>
        <p:blipFill rotWithShape="1">
          <a:blip r:embed="rId3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2057400"/>
            <a:ext cx="7721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625600" y="3886200"/>
            <a:ext cx="6400799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4262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22662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951663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819400" y="0"/>
            <a:ext cx="41148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1104900" y="342899"/>
            <a:ext cx="5486399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clipArt" idx="2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09600" y="228600"/>
            <a:ext cx="8239125" cy="6391274"/>
          </a:xfrm>
          <a:prstGeom prst="rect">
            <a:avLst/>
          </a:prstGeom>
          <a:solidFill>
            <a:srgbClr val="EDE7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1016000" y="1600200"/>
            <a:ext cx="767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Shape 8" descr="A:\minispir.GIF"/>
          <p:cNvPicPr preferRelativeResize="0"/>
          <p:nvPr/>
        </p:nvPicPr>
        <p:blipFill rotWithShape="1">
          <a:blip r:embed="rId14">
            <a:alphaModFix/>
          </a:blip>
          <a:srcRect b="5332"/>
          <a:stretch/>
        </p:blipFill>
        <p:spPr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A:\minispir.GIF"/>
          <p:cNvPicPr preferRelativeResize="0"/>
          <p:nvPr/>
        </p:nvPicPr>
        <p:blipFill rotWithShape="1">
          <a:blip r:embed="rId14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097845" y="773288"/>
            <a:ext cx="7721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</a:t>
            </a:r>
            <a:r>
              <a:rPr lang="en-US" sz="66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Story</a:t>
            </a:r>
            <a:endParaRPr lang="en-US" sz="66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806222" y="1840089"/>
            <a:ext cx="6400799" cy="7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&amp; Devices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556" y="2808112"/>
            <a:ext cx="5094111" cy="317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Denoument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 of the central conflict: it shows how the situation turns out and ties up loose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ends.</a:t>
            </a: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Shape 179" descr="C:\Documents and Settings\wlowthorp\Application Data\Microsoft\Media Catalog\Downloaded Clips\cl2e\j011636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4191000"/>
            <a:ext cx="2514599" cy="113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#3. SETTING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lang="en-US" sz="3200" b="0" i="0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duration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story.</a:t>
            </a: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4407606"/>
            <a:ext cx="2841978" cy="142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1116" b="23890"/>
          <a:stretch/>
        </p:blipFill>
        <p:spPr>
          <a:xfrm>
            <a:off x="6460066" y="4116213"/>
            <a:ext cx="2226733" cy="100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67667"/>
            <a:ext cx="1827390" cy="1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7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#4. POINT OF VIEW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Vantage point from which the writer tells the story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endParaRPr lang="en-US"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person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One of the characters is actually telling the story using the pronoun “I”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person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Narrator addresses the reader (usually not used in fiction). Usually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using “your” and an understood “you”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 person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Author tells the story. 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Tells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others’ stories using “he,” “she” and characters’ names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4800"/>
            <a:ext cx="1411287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#5. CHARACTER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 – a person in a story, poem or play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Protagonist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character of the story that changes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(death is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change)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important character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and grows because of experiences in the 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4549423"/>
            <a:ext cx="3037935" cy="19699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Antagonist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major character who opposes the protagonist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antagonist does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antagonists: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society</a:t>
            </a:r>
          </a:p>
        </p:txBody>
      </p:sp>
      <p:pic>
        <p:nvPicPr>
          <p:cNvPr id="209" name="Shape 209" descr="C:\Documents and Settings\wlowthorp\Application Data\Microsoft\Media Catalog\Downloaded Clips\cl0\SY00877_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1966" y="3922888"/>
            <a:ext cx="1278467" cy="151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Characterization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characterization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author directly states what the character’s personality is like.  Example: cruel, kind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characterization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Showing a character’s personality through his/her actions, thoughts, feelings, words, appearance or other character’s observations or reactions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methods of Characterization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907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 author develops the characters, especially the main character. 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done through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(STEAL)</a:t>
            </a:r>
            <a:endParaRPr lang="en-US" sz="2500" b="0" i="0" u="none" strike="noStrike" cap="none" dirty="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1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peech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what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character does or 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1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houghts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what is revealed through the character’s private thoughts</a:t>
            </a:r>
            <a:endParaRPr lang="en-US"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1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ffect on others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what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 say of and to the 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</a:t>
            </a:r>
            <a:endParaRPr lang="en-US"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1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ctions: 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the character do? How do he/she behave?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500" b="1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5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ooks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What does the character look like?</a:t>
            </a:r>
            <a:endParaRPr lang="en-US"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#6.THEME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central message or insight into life revealed through a literary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work. Also known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“main idea” of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story.</a:t>
            </a: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COMPLETE SENTENCE not simply a word.</a:t>
            </a:r>
            <a:endParaRPr lang="en-US" sz="3200" b="1" i="0" u="none" strike="noStrike" cap="none" dirty="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 descr="C:\Documents and Settings\wlowthorp\Application Data\Microsoft\Media Catalog\Downloaded Clips\cl1f\j0078743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495800"/>
            <a:ext cx="1455738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LITERARY DEVICES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Literary </a:t>
            </a:r>
            <a:r>
              <a:rPr lang="en-US" sz="32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 add/enhance your writing.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Basically they add flavor to your writing so it isn’t boring.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77" y="3428999"/>
            <a:ext cx="3808589" cy="27910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story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short story </a:t>
            </a:r>
            <a:r>
              <a:rPr lang="en-US" sz="2800" b="0" i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 work of fiction where, usually, the main character faces a conflict that is worked out in the plot of the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story.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 descr="c:\Program Files\Common Files\Microsoft Shared\Clipart\cagcat50\BS00554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181225"/>
            <a:ext cx="3728821" cy="324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Imagery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 that appeals to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senses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Sight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Smell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038600" y="2438400"/>
            <a:ext cx="3809999" cy="177323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 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 picture in the readers mind through description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object, person, or event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functions as itself, but also stands for something more than itself.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Scales function is to weigh things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but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also a symbol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justice system.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Simile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" sz="2800" dirty="0">
                <a:latin typeface="Times New Roman"/>
                <a:cs typeface="Times New Roman"/>
              </a:rPr>
              <a:t>Comparing two unlike things using “like” or “</a:t>
            </a:r>
            <a:r>
              <a:rPr lang="en" sz="2800" dirty="0" smtClean="0">
                <a:latin typeface="Times New Roman"/>
                <a:cs typeface="Times New Roman"/>
              </a:rPr>
              <a:t>as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" sz="2800" dirty="0" smtClean="0">
                <a:latin typeface="Times New Roman"/>
                <a:cs typeface="Times New Roman"/>
              </a:rPr>
              <a:t>”</a:t>
            </a:r>
            <a:endParaRPr lang="en" sz="2800" dirty="0">
              <a:latin typeface="Times New Roman"/>
              <a:cs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385711" y="3016956"/>
            <a:ext cx="3809999" cy="1773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 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Jason is as small as an ant.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Lily is pretty like a flower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1655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Metaphor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100000"/>
            </a:pPr>
            <a:r>
              <a:rPr lang="en" sz="2800" dirty="0">
                <a:latin typeface="Times New Roman"/>
                <a:cs typeface="Times New Roman"/>
              </a:rPr>
              <a:t>Comparing two unlike things </a:t>
            </a:r>
            <a:r>
              <a:rPr lang="en" sz="2800" b="1" dirty="0">
                <a:latin typeface="Times New Roman"/>
                <a:cs typeface="Times New Roman"/>
              </a:rPr>
              <a:t>without</a:t>
            </a:r>
            <a:r>
              <a:rPr lang="en" sz="2800" dirty="0">
                <a:latin typeface="Times New Roman"/>
                <a:cs typeface="Times New Roman"/>
              </a:rPr>
              <a:t> using the words “like” or “</a:t>
            </a:r>
            <a:r>
              <a:rPr lang="en" sz="2800" dirty="0" smtClean="0">
                <a:latin typeface="Times New Roman"/>
                <a:cs typeface="Times New Roman"/>
              </a:rPr>
              <a:t>as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301044" y="2887575"/>
            <a:ext cx="3809999" cy="177323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 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Jim is a ball hog.</a:t>
            </a:r>
          </a:p>
          <a:p>
            <a:pPr lvl="0" algn="ctr">
              <a:spcBef>
                <a:spcPts val="1200"/>
              </a:spcBef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is a roller coaster, it has lots of ups and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downs.</a:t>
            </a:r>
          </a:p>
          <a:p>
            <a:pPr lvl="0" algn="ctr">
              <a:spcBef>
                <a:spcPts val="1200"/>
              </a:spcBef>
              <a:buSzPct val="25000"/>
            </a:pPr>
            <a:endParaRPr lang="en-US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58170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Irony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592668" y="1340556"/>
            <a:ext cx="8551332" cy="5517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contrast between expectation and 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reality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8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</a:t>
            </a:r>
            <a:r>
              <a:rPr lang="en-US" sz="28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saying one thing but meaning something completely 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different.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20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</a:t>
            </a:r>
            <a:r>
              <a:rPr lang="en-US" sz="2000" b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Calling </a:t>
            </a:r>
            <a:r>
              <a:rPr lang="en-US" sz="2000" b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clumsy basketball player “Michael </a:t>
            </a:r>
            <a:r>
              <a:rPr lang="en-US" sz="2000" b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Jordan.”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3200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Dramatic Irony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when the reader knows something important that the characters in the story do not 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know.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20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In horror movies, the audience is aware that there is a killer in the house, but the character does not and they enter the house.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8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Situational </a:t>
            </a:r>
            <a:r>
              <a:rPr lang="en-US" sz="28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contradiction between what we expect to happen and what really does 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happen.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20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 teacher failed a test, a pilot with a fear of heights, a marriage counselor filed for divorce.</a:t>
            </a:r>
            <a:endParaRPr lang="en-US" sz="2500" b="0" i="0" u="sng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209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Tone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-US" sz="2400" b="0" i="0" u="sng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Tone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 attitude of a writer toward a subject or an audience. Stimulates the reader to read a text in a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pecific way. (For example: serious, comical, distressing, etc.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found 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story’s: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characters, details, 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word choices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Dad: “We are going on vacation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Idaho!”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Son: “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Greeeaaat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22" y="3839632"/>
            <a:ext cx="3004726" cy="22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836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STORY ELEMENTS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795621" y="1752600"/>
            <a:ext cx="4213578" cy="4696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800" i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</a:t>
            </a:r>
            <a:r>
              <a:rPr lang="en-US" sz="2800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story elements are ESSENTIAL to the story.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800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need to have them!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800" dirty="0" smtClean="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Plot</a:t>
            </a:r>
          </a:p>
          <a:p>
            <a:pPr marL="514350" lvl="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View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idx="2"/>
          </p:nvPr>
        </p:nvPicPr>
        <p:blipFill>
          <a:blip r:embed="rId3"/>
          <a:srcRect t="-23666" b="-23666"/>
          <a:stretch>
            <a:fillRect/>
          </a:stretch>
        </p:blipFill>
        <p:spPr>
          <a:xfrm>
            <a:off x="1066800" y="1752600"/>
            <a:ext cx="3416247" cy="3764844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#1.PLOT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905000" y="2133600"/>
            <a:ext cx="4419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plot is a series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related events that make up a story.</a:t>
            </a:r>
          </a:p>
        </p:txBody>
      </p:sp>
      <p:cxnSp>
        <p:nvCxnSpPr>
          <p:cNvPr id="130" name="Shape 130"/>
          <p:cNvCxnSpPr/>
          <p:nvPr/>
        </p:nvCxnSpPr>
        <p:spPr>
          <a:xfrm rot="10800000" flipH="1">
            <a:off x="1600200" y="3581399"/>
            <a:ext cx="3962399" cy="205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5562600" y="3581400"/>
            <a:ext cx="2133599" cy="129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1828800" y="4800600"/>
            <a:ext cx="76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3" name="Shape 133"/>
          <p:cNvCxnSpPr/>
          <p:nvPr/>
        </p:nvCxnSpPr>
        <p:spPr>
          <a:xfrm>
            <a:off x="2819400" y="4343400"/>
            <a:ext cx="685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3581400" y="3962400"/>
            <a:ext cx="685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1219200" y="5257800"/>
            <a:ext cx="6095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6" name="Shape 136"/>
          <p:cNvCxnSpPr/>
          <p:nvPr/>
        </p:nvCxnSpPr>
        <p:spPr>
          <a:xfrm rot="10800000">
            <a:off x="7848599" y="4572000"/>
            <a:ext cx="76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 rot="10800000">
            <a:off x="7238999" y="4114800"/>
            <a:ext cx="91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8" name="Shape 138"/>
          <p:cNvCxnSpPr/>
          <p:nvPr/>
        </p:nvCxnSpPr>
        <p:spPr>
          <a:xfrm rot="10800000">
            <a:off x="6553199" y="3733800"/>
            <a:ext cx="91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Exposition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295400" y="2209800"/>
            <a:ext cx="7467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100000"/>
            </a:pPr>
            <a:r>
              <a:rPr lang="en-US" sz="3200" dirty="0">
                <a:latin typeface="Times New Roman"/>
                <a:cs typeface="Times New Roman"/>
              </a:rPr>
              <a:t>D</a:t>
            </a:r>
            <a:r>
              <a:rPr lang="en-US" sz="3200" dirty="0" smtClean="0">
                <a:latin typeface="Times New Roman"/>
                <a:cs typeface="Times New Roman"/>
              </a:rPr>
              <a:t>esigned </a:t>
            </a:r>
            <a:r>
              <a:rPr lang="en-US" sz="3200" dirty="0">
                <a:latin typeface="Times New Roman"/>
                <a:cs typeface="Times New Roman"/>
              </a:rPr>
              <a:t>to </a:t>
            </a:r>
            <a:r>
              <a:rPr lang="en-US" sz="3200" dirty="0" smtClean="0">
                <a:latin typeface="Times New Roman"/>
                <a:cs typeface="Times New Roman"/>
              </a:rPr>
              <a:t>catch the </a:t>
            </a:r>
            <a:r>
              <a:rPr lang="en-US" sz="3200" dirty="0">
                <a:latin typeface="Times New Roman"/>
                <a:cs typeface="Times New Roman"/>
              </a:rPr>
              <a:t>reader’s </a:t>
            </a:r>
            <a:r>
              <a:rPr lang="en-US" sz="3200" dirty="0" smtClean="0">
                <a:latin typeface="Times New Roman"/>
                <a:cs typeface="Times New Roman"/>
              </a:rPr>
              <a:t>interest</a:t>
            </a:r>
          </a:p>
          <a:p>
            <a:pPr lvl="0" indent="-342900">
              <a:spcBef>
                <a:spcPts val="0"/>
              </a:spcBef>
              <a:buSzPct val="100000"/>
            </a:pPr>
            <a:r>
              <a:rPr lang="en-US" sz="3200" dirty="0" smtClean="0">
                <a:latin typeface="Times New Roman"/>
                <a:cs typeface="Times New Roman"/>
              </a:rPr>
              <a:t>Background </a:t>
            </a:r>
            <a:r>
              <a:rPr lang="en-US" sz="3200" dirty="0">
                <a:latin typeface="Times New Roman"/>
                <a:cs typeface="Times New Roman"/>
              </a:rPr>
              <a:t>is provided 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Introduces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characters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 descr="C:\Documents and Settings\wlowthorp\Application Data\Microsoft\Media Catalog\Downloaded Clips\cl2e\j0116360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3841044"/>
            <a:ext cx="1825625" cy="165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#2. CONFLICT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447800" y="2438400"/>
            <a:ext cx="6934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struggle between two opposing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Types: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– takes place in a character’s own mind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Him(Her)self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– a character struggles against an outside force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Man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Nature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</a:t>
            </a:r>
            <a:r>
              <a:rPr lang="en-US" sz="20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</a:t>
            </a: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</a:t>
            </a:r>
            <a:endParaRPr lang="en-US" sz="2000" b="0" i="0" u="none" strike="noStrike" cap="none" dirty="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Society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vs. Supernatural</a:t>
            </a:r>
          </a:p>
        </p:txBody>
      </p:sp>
      <p:pic>
        <p:nvPicPr>
          <p:cNvPr id="194" name="Shape 194" descr="C:\Program Files\Common Files\Microsoft Shared\Clipart\cagcat50\BD06990_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267200"/>
            <a:ext cx="2417763" cy="205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C:\Documents and Settings\wlowthorp\Application Data\Microsoft\Media Catalog\Downloaded Clips\cl0\AG00410_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5562600"/>
            <a:ext cx="674687" cy="84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Rising Action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a series of complications. 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occur when the main characters take action to resolve their problems and are met with further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problems.</a:t>
            </a: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Hostility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Threatening situation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Climax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turning point in the story: the high point of interest and suspense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Shape 160"/>
          <p:cNvCxnSpPr/>
          <p:nvPr/>
        </p:nvCxnSpPr>
        <p:spPr>
          <a:xfrm rot="10800000" flipH="1">
            <a:off x="2209800" y="3505199"/>
            <a:ext cx="2666999" cy="205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Shape 161"/>
          <p:cNvCxnSpPr/>
          <p:nvPr/>
        </p:nvCxnSpPr>
        <p:spPr>
          <a:xfrm>
            <a:off x="4876800" y="3505200"/>
            <a:ext cx="1447800" cy="990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 flipH="1">
            <a:off x="4953000" y="2895600"/>
            <a:ext cx="838199" cy="5333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3" name="Shape 163"/>
          <p:cNvSpPr txBox="1"/>
          <p:nvPr/>
        </p:nvSpPr>
        <p:spPr>
          <a:xfrm>
            <a:off x="2133600" y="350520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Rising Action or Complications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867400" y="3810000"/>
            <a:ext cx="243839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Falling Action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638800" y="2590800"/>
            <a:ext cx="18288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Climax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Falling Action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events following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climax. These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events are a result of the action taken at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climax and they lead 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resolution.</a:t>
            </a: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Shape 172" descr="C:\Documents and Settings\wlowthorp\Application Data\Microsoft\Media Catalog\Downloaded Clips\cl0\PE01508_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657600"/>
            <a:ext cx="2455862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936</Words>
  <Application>Microsoft Macintosh PowerPoint</Application>
  <PresentationFormat>On-screen Show (4:3)</PresentationFormat>
  <Paragraphs>131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Notebook</vt:lpstr>
      <vt:lpstr>Short Story</vt:lpstr>
      <vt:lpstr>What is a short story?</vt:lpstr>
      <vt:lpstr>SHORT STORY ELEMENTS</vt:lpstr>
      <vt:lpstr>#1.PLOT</vt:lpstr>
      <vt:lpstr>Exposition</vt:lpstr>
      <vt:lpstr>#2. CONFLICT</vt:lpstr>
      <vt:lpstr>Rising Action</vt:lpstr>
      <vt:lpstr>Climax</vt:lpstr>
      <vt:lpstr>Falling Action</vt:lpstr>
      <vt:lpstr>Resolution</vt:lpstr>
      <vt:lpstr>#3. SETTING</vt:lpstr>
      <vt:lpstr>#4. POINT OF VIEW</vt:lpstr>
      <vt:lpstr>#5. CHARACTER</vt:lpstr>
      <vt:lpstr>Protagonist</vt:lpstr>
      <vt:lpstr>Antagonist</vt:lpstr>
      <vt:lpstr>Characterization</vt:lpstr>
      <vt:lpstr>5 methods of Characterization</vt:lpstr>
      <vt:lpstr>#6.THEME</vt:lpstr>
      <vt:lpstr>LITERARY DEVICES</vt:lpstr>
      <vt:lpstr>Imagery</vt:lpstr>
      <vt:lpstr>Symbol</vt:lpstr>
      <vt:lpstr>Simile</vt:lpstr>
      <vt:lpstr>Metaphor</vt:lpstr>
      <vt:lpstr>Irony</vt:lpstr>
      <vt:lpstr>Tone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</dc:title>
  <cp:lastModifiedBy>Daisy Espinoza</cp:lastModifiedBy>
  <cp:revision>37</cp:revision>
  <dcterms:modified xsi:type="dcterms:W3CDTF">2017-10-13T20:54:50Z</dcterms:modified>
</cp:coreProperties>
</file>